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6" r:id="rId2"/>
  </p:sldMasterIdLst>
  <p:notesMasterIdLst>
    <p:notesMasterId r:id="rId19"/>
  </p:notesMasterIdLst>
  <p:handoutMasterIdLst>
    <p:handoutMasterId r:id="rId20"/>
  </p:handoutMasterIdLst>
  <p:sldIdLst>
    <p:sldId id="259" r:id="rId3"/>
    <p:sldId id="266" r:id="rId4"/>
    <p:sldId id="280" r:id="rId5"/>
    <p:sldId id="283" r:id="rId6"/>
    <p:sldId id="276" r:id="rId7"/>
    <p:sldId id="281" r:id="rId8"/>
    <p:sldId id="284" r:id="rId9"/>
    <p:sldId id="287" r:id="rId10"/>
    <p:sldId id="285" r:id="rId11"/>
    <p:sldId id="286" r:id="rId12"/>
    <p:sldId id="288" r:id="rId13"/>
    <p:sldId id="289" r:id="rId14"/>
    <p:sldId id="290" r:id="rId15"/>
    <p:sldId id="279" r:id="rId16"/>
    <p:sldId id="291" r:id="rId17"/>
    <p:sldId id="260" r:id="rId18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方正粗金陵简体" panose="02000000000000000000" pitchFamily="2" charset="-122"/>
      <p:regular r:id="rId23"/>
    </p:embeddedFont>
    <p:embeddedFont>
      <p:font typeface="方正细金陵简体" panose="02000000000000000000" pitchFamily="2" charset="-122"/>
      <p:regular r:id="rId24"/>
    </p:embeddedFont>
    <p:embeddedFont>
      <p:font typeface="三极拙楷简体" panose="00000500000000000000" pitchFamily="2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  <p:embeddedFont>
      <p:font typeface="Bahnschrift Light SemiCondensed" panose="020B0502040204020203" pitchFamily="34" charset="0"/>
      <p:regular r:id="rId28"/>
    </p:embeddedFont>
    <p:embeddedFont>
      <p:font typeface="Bahnschrift SemiLight Condensed" panose="020B0502040204020203" pitchFamily="34" charset="0"/>
      <p:regular r:id="rId29"/>
    </p:embeddedFont>
    <p:embeddedFont>
      <p:font typeface="Bahnschrift SemiLight SemiConde" panose="020B0502040204020203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Segoe UI Light" panose="020B0502040204020203" pitchFamily="34" charset="0"/>
      <p:regular r:id="rId47"/>
      <p:italic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内容页" id="{EB11151C-0E14-47B0-8218-1431BF894351}">
          <p14:sldIdLst>
            <p14:sldId id="266"/>
            <p14:sldId id="280"/>
            <p14:sldId id="283"/>
            <p14:sldId id="276"/>
            <p14:sldId id="281"/>
            <p14:sldId id="284"/>
            <p14:sldId id="287"/>
            <p14:sldId id="285"/>
            <p14:sldId id="286"/>
            <p14:sldId id="288"/>
            <p14:sldId id="289"/>
            <p14:sldId id="290"/>
            <p14:sldId id="279"/>
            <p14:sldId id="291"/>
          </p14:sldIdLst>
        </p14:section>
        <p14:section name="封底" id="{843E591D-6EE2-4691-951C-C0C689F22170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1979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89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69" userDrawn="1">
          <p15:clr>
            <a:srgbClr val="A4A3A4"/>
          </p15:clr>
        </p15:guide>
        <p15:guide id="12" pos="22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76" d="100"/>
          <a:sy n="76" d="100"/>
        </p:scale>
        <p:origin x="82" y="91"/>
      </p:cViewPr>
      <p:guideLst>
        <p:guide pos="3863"/>
        <p:guide orient="horz" pos="1003"/>
        <p:guide orient="horz" pos="1502"/>
        <p:guide orient="horz" pos="1979"/>
        <p:guide pos="2128"/>
        <p:guide pos="4089"/>
        <p:guide pos="5972"/>
        <p:guide pos="5269"/>
        <p:guide pos="2252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15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76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13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1814888" y="1019212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1814888" y="1740686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4" y="5669192"/>
            <a:ext cx="2903311" cy="454025"/>
          </a:xfrm>
        </p:spPr>
        <p:txBody>
          <a:bodyPr/>
          <a:lstStyle/>
          <a:p>
            <a:fld id="{045CE301-1C36-4793-AA14-14B8D1577BED}" type="datetime2">
              <a:rPr lang="zh-CN" altLang="en-US" smtClean="0"/>
              <a:pPr/>
              <a:t>2023年4月24日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457605-1A1C-615B-F871-249B0F16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89" y="1933728"/>
            <a:ext cx="5365820" cy="34817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12B629D-948E-54C9-BE3D-EC5B84065C0C}"/>
              </a:ext>
            </a:extLst>
          </p:cNvPr>
          <p:cNvSpPr txBox="1"/>
          <p:nvPr/>
        </p:nvSpPr>
        <p:spPr>
          <a:xfrm>
            <a:off x="1725769" y="1095270"/>
            <a:ext cx="8410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可变铣削条件下在线颤振监测的自动特征提取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BA135C9-B977-E14C-8659-E6ECACFBCD9E}"/>
              </a:ext>
            </a:extLst>
          </p:cNvPr>
          <p:cNvSpPr txBox="1">
            <a:spLocks/>
          </p:cNvSpPr>
          <p:nvPr/>
        </p:nvSpPr>
        <p:spPr>
          <a:xfrm>
            <a:off x="949959" y="87312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实验验证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8EAC28-C12C-B806-2264-819C6F6B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26" y="790002"/>
            <a:ext cx="8309538" cy="47033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90AF85-D92F-EF7E-C9F7-8820A884E6F3}"/>
              </a:ext>
            </a:extLst>
          </p:cNvPr>
          <p:cNvSpPr txBox="1"/>
          <p:nvPr/>
        </p:nvSpPr>
        <p:spPr>
          <a:xfrm>
            <a:off x="3090440" y="5655399"/>
            <a:ext cx="7917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颤振发生时，频谱中有一个额外的颤振频率分量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977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BA135C9-B977-E14C-8659-E6ECACFBCD9E}"/>
              </a:ext>
            </a:extLst>
          </p:cNvPr>
          <p:cNvSpPr txBox="1">
            <a:spLocks/>
          </p:cNvSpPr>
          <p:nvPr/>
        </p:nvSpPr>
        <p:spPr>
          <a:xfrm>
            <a:off x="949959" y="87312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实验验证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8EAC28-C12C-B806-2264-819C6F6B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26" y="790002"/>
            <a:ext cx="8309538" cy="47033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90AF85-D92F-EF7E-C9F7-8820A884E6F3}"/>
              </a:ext>
            </a:extLst>
          </p:cNvPr>
          <p:cNvSpPr txBox="1"/>
          <p:nvPr/>
        </p:nvSpPr>
        <p:spPr>
          <a:xfrm>
            <a:off x="3090440" y="5655399"/>
            <a:ext cx="7917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颤振发生时，频谱中有一个额外的颤振频率分量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182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BA135C9-B977-E14C-8659-E6ECACFBCD9E}"/>
              </a:ext>
            </a:extLst>
          </p:cNvPr>
          <p:cNvSpPr txBox="1">
            <a:spLocks/>
          </p:cNvSpPr>
          <p:nvPr/>
        </p:nvSpPr>
        <p:spPr>
          <a:xfrm>
            <a:off x="949959" y="87312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结果分析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9071D1-0765-959A-E25A-7A1342B5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80" y="1059440"/>
            <a:ext cx="5335815" cy="23926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A0CEF5-AA9C-8388-8C10-430BFE1A6BE3}"/>
              </a:ext>
            </a:extLst>
          </p:cNvPr>
          <p:cNvSpPr txBox="1"/>
          <p:nvPr/>
        </p:nvSpPr>
        <p:spPr>
          <a:xfrm>
            <a:off x="442610" y="3639617"/>
            <a:ext cx="5420811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840"/>
              </a:spcBef>
            </a:pPr>
            <a:r>
              <a:rPr lang="zh-CN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时间延迟τ设置为</a:t>
            </a:r>
            <a:r>
              <a:rPr lang="en-US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2</a:t>
            </a:r>
            <a:r>
              <a:rPr lang="zh-CN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，嵌入维度</a:t>
            </a:r>
            <a:r>
              <a:rPr lang="en-US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m</a:t>
            </a:r>
            <a:r>
              <a:rPr lang="zh-CN" altLang="en-US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设置</a:t>
            </a:r>
            <a:r>
              <a:rPr lang="zh-CN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为</a:t>
            </a:r>
            <a:r>
              <a:rPr lang="en-US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7</a:t>
            </a:r>
            <a:r>
              <a:rPr lang="zh-CN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。</a:t>
            </a:r>
            <a:endParaRPr lang="en-US" altLang="zh-CN" sz="2000" spc="75" dirty="0">
              <a:solidFill>
                <a:srgbClr val="000000"/>
              </a:solidFill>
              <a:effectLst/>
              <a:latin typeface="+mj-ea"/>
              <a:ea typeface="+mj-ea"/>
              <a:cs typeface="宋体" panose="02010600030101010101" pitchFamily="2" charset="-122"/>
            </a:endParaRPr>
          </a:p>
          <a:p>
            <a:pPr algn="just">
              <a:spcBef>
                <a:spcPts val="840"/>
              </a:spcBef>
            </a:pP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然而</a:t>
            </a:r>
            <a:r>
              <a:rPr lang="en-US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APSO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方法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迭代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7</a:t>
            </a:r>
            <a:r>
              <a:rPr lang="zh-CN" altLang="zh-CN" sz="2000" dirty="0">
                <a:solidFill>
                  <a:srgbClr val="FF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次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以获得最佳结果，而</a:t>
            </a:r>
            <a:r>
              <a:rPr lang="en-US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PSO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算法迭代</a:t>
            </a:r>
            <a:r>
              <a:rPr lang="en-US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17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次</a:t>
            </a:r>
            <a:r>
              <a:rPr lang="zh-CN" altLang="en-US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，因此</a:t>
            </a:r>
            <a:r>
              <a:rPr lang="en-US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APSO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方法比</a:t>
            </a:r>
            <a:r>
              <a:rPr lang="en-US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PSO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方法收敛更快。</a:t>
            </a:r>
            <a:endParaRPr lang="en-US" altLang="zh-CN" sz="20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  <a:p>
            <a:pPr algn="just">
              <a:spcBef>
                <a:spcPts val="840"/>
              </a:spcBef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比较两种算法各自的执行时间表明，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APSO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算法的速度是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PSO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算法的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1/3</a:t>
            </a:r>
            <a:r>
              <a:rPr lang="zh-CN" altLang="en-US" sz="2000" b="0" i="0" dirty="0">
                <a:solidFill>
                  <a:srgbClr val="000000"/>
                </a:solidFill>
                <a:latin typeface="+mj-ea"/>
                <a:ea typeface="+mj-ea"/>
              </a:rPr>
              <a:t>。</a:t>
            </a:r>
            <a:endParaRPr lang="zh-CN" altLang="zh-CN" sz="20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4786F1-3453-9B4D-E061-963B65891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47" y="966842"/>
            <a:ext cx="4241100" cy="17774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6AAB76-6439-74DF-932A-952591896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347" y="2687257"/>
            <a:ext cx="4241100" cy="33464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6F9C6B9-4DCC-B6BD-073C-80ACC72DA949}"/>
              </a:ext>
            </a:extLst>
          </p:cNvPr>
          <p:cNvSpPr txBox="1"/>
          <p:nvPr/>
        </p:nvSpPr>
        <p:spPr>
          <a:xfrm>
            <a:off x="8031636" y="6145768"/>
            <a:ext cx="246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</a:t>
            </a:r>
            <a:r>
              <a:rPr lang="en-US" altLang="zh-CN" dirty="0"/>
              <a:t>:S    </a:t>
            </a:r>
            <a:r>
              <a:rPr lang="zh-CN" altLang="en-US" dirty="0"/>
              <a:t>右：</a:t>
            </a:r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133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BA135C9-B977-E14C-8659-E6ECACFBCD9E}"/>
              </a:ext>
            </a:extLst>
          </p:cNvPr>
          <p:cNvSpPr txBox="1">
            <a:spLocks/>
          </p:cNvSpPr>
          <p:nvPr/>
        </p:nvSpPr>
        <p:spPr>
          <a:xfrm>
            <a:off x="949959" y="87312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训练</a:t>
            </a:r>
            <a:r>
              <a:rPr lang="en-US" altLang="zh-CN" dirty="0">
                <a:latin typeface="+mj-ea"/>
                <a:ea typeface="+mj-ea"/>
              </a:rPr>
              <a:t>&amp;</a:t>
            </a:r>
            <a:r>
              <a:rPr lang="zh-CN" altLang="en-US" dirty="0">
                <a:latin typeface="+mj-ea"/>
                <a:ea typeface="+mj-ea"/>
              </a:rPr>
              <a:t>评价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4F1F5A-3B72-0CD6-BBBE-86FF06318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5311031" cy="27945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479E30-3A1A-22D0-FA7C-EFD46DCC3143}"/>
              </a:ext>
            </a:extLst>
          </p:cNvPr>
          <p:cNvSpPr txBox="1"/>
          <p:nvPr/>
        </p:nvSpPr>
        <p:spPr>
          <a:xfrm>
            <a:off x="6241648" y="1155572"/>
            <a:ext cx="540248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20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长度为</a:t>
            </a:r>
            <a:r>
              <a:rPr lang="en-US" altLang="zh-CN" sz="20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0.05s</a:t>
            </a:r>
            <a:r>
              <a:rPr lang="zh-CN" altLang="zh-CN" sz="20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的振动信号被设置为一个样本</a:t>
            </a:r>
            <a:endParaRPr lang="en-US" altLang="zh-CN" sz="2000" spc="75" dirty="0">
              <a:solidFill>
                <a:srgbClr val="000000"/>
              </a:solidFill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20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样本群体由</a:t>
            </a:r>
            <a:r>
              <a:rPr lang="en-US" altLang="zh-CN" sz="20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1440</a:t>
            </a:r>
            <a:r>
              <a:rPr lang="zh-CN" altLang="zh-CN" sz="20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0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RP</a:t>
            </a:r>
            <a:r>
              <a:rPr lang="zh-CN" altLang="zh-CN" sz="20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组成</a:t>
            </a:r>
            <a:endParaRPr lang="en-US" altLang="zh-CN" sz="2000" spc="75" dirty="0">
              <a:solidFill>
                <a:srgbClr val="000000"/>
              </a:solidFill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的样本用作训练集，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用作验</a:t>
            </a:r>
            <a:endParaRPr lang="en-US" altLang="zh-CN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kern="100" spc="75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2000</a:t>
            </a:r>
            <a:r>
              <a:rPr lang="zh-CN" altLang="zh-CN" sz="2000" kern="100" spc="75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r>
              <a:rPr lang="zh-CN" altLang="zh-CN" sz="2000" kern="100" spc="75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迭代后停止波动</a:t>
            </a:r>
            <a:endParaRPr lang="en-US" altLang="zh-CN" sz="2000" kern="100" spc="75" dirty="0">
              <a:solidFill>
                <a:srgbClr val="000000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2000" spc="75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训练集的预测准确率为</a:t>
            </a:r>
            <a:r>
              <a:rPr lang="en-US" altLang="zh-CN" sz="2000" spc="75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100%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2000" spc="75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验证集的准确率为</a:t>
            </a:r>
            <a:r>
              <a:rPr lang="en-US" altLang="zh-CN" sz="2000" spc="75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99.31%</a:t>
            </a:r>
            <a:endParaRPr lang="zh-CN" altLang="zh-CN" sz="2000" spc="75" dirty="0">
              <a:solidFill>
                <a:srgbClr val="FF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D14EE54-9058-C5AA-735F-314BBFF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946" y="4093087"/>
            <a:ext cx="3665317" cy="26670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A3E258F-2A65-F973-6807-5BBA12344955}"/>
              </a:ext>
            </a:extLst>
          </p:cNvPr>
          <p:cNvSpPr txBox="1"/>
          <p:nvPr/>
        </p:nvSpPr>
        <p:spPr>
          <a:xfrm>
            <a:off x="1180869" y="4254657"/>
            <a:ext cx="68507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DET/The entropy of the diagonal line lengths (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Entr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Recurrence time of the first type(RTFT)/ Transitivity(Tran).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2407D5-72B4-92AD-F24C-05B98A27EF92}"/>
              </a:ext>
            </a:extLst>
          </p:cNvPr>
          <p:cNvSpPr txBox="1"/>
          <p:nvPr/>
        </p:nvSpPr>
        <p:spPr>
          <a:xfrm>
            <a:off x="1273287" y="5089996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840"/>
              </a:spcBef>
            </a:pPr>
            <a:r>
              <a:rPr lang="zh-CN" altLang="zh-CN" sz="2400" spc="75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在颤振监测中，直接使用</a:t>
            </a:r>
            <a:r>
              <a:rPr lang="en-US" altLang="zh-CN" sz="2400" spc="7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宋体" panose="02010600030101010101" pitchFamily="2" charset="-122"/>
              </a:rPr>
              <a:t>RP</a:t>
            </a:r>
            <a:r>
              <a:rPr lang="zh-CN" altLang="zh-CN" sz="2400" spc="75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作为指标比通过</a:t>
            </a:r>
            <a:r>
              <a:rPr lang="en-US" altLang="zh-CN" sz="2400" spc="7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宋体" panose="02010600030101010101" pitchFamily="2" charset="-122"/>
              </a:rPr>
              <a:t>RQA</a:t>
            </a:r>
            <a:r>
              <a:rPr lang="zh-CN" altLang="zh-CN" sz="2400" spc="75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提取</a:t>
            </a:r>
            <a:r>
              <a:rPr lang="en-US" altLang="zh-CN" sz="2400" spc="7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宋体" panose="02010600030101010101" pitchFamily="2" charset="-122"/>
              </a:rPr>
              <a:t>RP</a:t>
            </a:r>
            <a:r>
              <a:rPr lang="zh-CN" altLang="zh-CN" sz="2400" spc="75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特征更准确，并且传统方法无法处理可变切削条件下的颤振监测。</a:t>
            </a:r>
            <a:endParaRPr lang="zh-CN" altLang="zh-CN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F76AE0F-5A0D-1C29-B191-9BDEC8FAB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293" y="3287210"/>
            <a:ext cx="6523970" cy="87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5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63D2C-0966-52E6-D334-3D49B9CAC3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颤振在线识别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BA843E-A93B-C900-DCE4-EA1D935A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06" y="1148997"/>
            <a:ext cx="3981450" cy="33242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51E084-E570-E028-FC78-590B56056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731" y="1148997"/>
            <a:ext cx="4501772" cy="33242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04F2FD1-305D-775C-0951-1F9FBAB06996}"/>
              </a:ext>
            </a:extLst>
          </p:cNvPr>
          <p:cNvSpPr txBox="1"/>
          <p:nvPr/>
        </p:nvSpPr>
        <p:spPr>
          <a:xfrm>
            <a:off x="4052956" y="5447256"/>
            <a:ext cx="6412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Bahnschrift SemiLight Condensed" panose="020B0502040204020203" pitchFamily="34" charset="0"/>
              </a:rPr>
              <a:t>0.05+0.0149=</a:t>
            </a:r>
            <a:r>
              <a:rPr lang="en-US" altLang="zh-CN" sz="4400" dirty="0">
                <a:solidFill>
                  <a:srgbClr val="FF0000"/>
                </a:solidFill>
                <a:latin typeface="Bahnschrift SemiLight Condensed" panose="020B0502040204020203" pitchFamily="34" charset="0"/>
              </a:rPr>
              <a:t>0.0649s</a:t>
            </a:r>
            <a:endParaRPr lang="zh-CN" altLang="en-US" sz="4400" dirty="0">
              <a:solidFill>
                <a:srgbClr val="FF0000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0D5CCB-8BFF-A974-0925-2A822D9C9D3D}"/>
              </a:ext>
            </a:extLst>
          </p:cNvPr>
          <p:cNvSpPr txBox="1"/>
          <p:nvPr/>
        </p:nvSpPr>
        <p:spPr>
          <a:xfrm>
            <a:off x="3157606" y="4652083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从图中可以看出，本研究提出的颤振监测模型可以准确地识别加工状态，只有少数情况被误判。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355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81AF45-9881-1138-B92C-50E595000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9815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58986BE-404C-3225-FDA2-07BB0B0F63B3}"/>
              </a:ext>
            </a:extLst>
          </p:cNvPr>
          <p:cNvSpPr/>
          <p:nvPr/>
        </p:nvSpPr>
        <p:spPr>
          <a:xfrm>
            <a:off x="-355097" y="-388401"/>
            <a:ext cx="12975220" cy="797495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A1220D-A60F-7E0D-4374-E5BFE741F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3858" y="274527"/>
            <a:ext cx="7081677" cy="598488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个人收获</a:t>
            </a:r>
            <a:r>
              <a:rPr lang="en-US" altLang="zh-CN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体会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57D9E5-E902-B86E-908F-D7120D0E11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97" y="1038055"/>
            <a:ext cx="4325194" cy="158032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硬性基础要求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信号处理基础（</a:t>
            </a:r>
            <a:r>
              <a:rPr lang="en-US" altLang="zh-CN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SS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DSP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人工智能</a:t>
            </a:r>
            <a:r>
              <a:rPr lang="en-US" altLang="zh-CN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机器学习基础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机械振动原理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endParaRPr lang="zh-CN" altLang="en-US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993F413C-B662-827A-97D3-F5B55BC13F37}"/>
              </a:ext>
            </a:extLst>
          </p:cNvPr>
          <p:cNvSpPr txBox="1">
            <a:spLocks/>
          </p:cNvSpPr>
          <p:nvPr/>
        </p:nvSpPr>
        <p:spPr>
          <a:xfrm>
            <a:off x="570897" y="3449463"/>
            <a:ext cx="5204870" cy="1580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软实力但重要：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调包侠的素养、</a:t>
            </a:r>
            <a:r>
              <a:rPr lang="en-US" altLang="zh-CN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Debug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、炼丹技巧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PPT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？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绘图软件的使用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读论文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endParaRPr lang="zh-CN" altLang="en-US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C9BF8EFD-46BA-4713-229A-751E179122FE}"/>
              </a:ext>
            </a:extLst>
          </p:cNvPr>
          <p:cNvSpPr txBox="1">
            <a:spLocks/>
          </p:cNvSpPr>
          <p:nvPr/>
        </p:nvSpPr>
        <p:spPr>
          <a:xfrm>
            <a:off x="6198534" y="1801400"/>
            <a:ext cx="5423453" cy="1580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我的现状：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课表上一周</a:t>
            </a:r>
            <a:r>
              <a:rPr lang="en-US" altLang="zh-CN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33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节课程，应付不周，时间安排？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对主题比较感兴趣，尤其是信号处理和算法设计，但基础还需慢慢打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临近期末，考试、课程大作业、项目式教学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endParaRPr lang="zh-CN" altLang="en-US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211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8137C99-3276-689E-B221-F7BE288D7FC5}"/>
              </a:ext>
            </a:extLst>
          </p:cNvPr>
          <p:cNvSpPr/>
          <p:nvPr/>
        </p:nvSpPr>
        <p:spPr>
          <a:xfrm>
            <a:off x="6295589" y="1251967"/>
            <a:ext cx="4859101" cy="126334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F663B64-76B6-5323-36AE-C8171F4152FD}"/>
              </a:ext>
            </a:extLst>
          </p:cNvPr>
          <p:cNvSpPr/>
          <p:nvPr/>
        </p:nvSpPr>
        <p:spPr>
          <a:xfrm>
            <a:off x="6471817" y="136269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>
            <a:extLst>
              <a:ext uri="{FF2B5EF4-FFF2-40B4-BE49-F238E27FC236}">
                <a16:creationId xmlns:a16="http://schemas.microsoft.com/office/drawing/2014/main" id="{CE59E1C4-AFF8-1F1E-17B6-78DA58C070D1}"/>
              </a:ext>
            </a:extLst>
          </p:cNvPr>
          <p:cNvSpPr>
            <a:spLocks noChangeAspect="1"/>
          </p:cNvSpPr>
          <p:nvPr/>
        </p:nvSpPr>
        <p:spPr bwMode="auto">
          <a:xfrm>
            <a:off x="10722716" y="2139757"/>
            <a:ext cx="507655" cy="503567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7C749D-B0EB-2121-F770-D14861F107A8}"/>
              </a:ext>
            </a:extLst>
          </p:cNvPr>
          <p:cNvSpPr txBox="1"/>
          <p:nvPr/>
        </p:nvSpPr>
        <p:spPr>
          <a:xfrm>
            <a:off x="6951795" y="1370945"/>
            <a:ext cx="4139488" cy="1001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2400" b="1" i="0" dirty="0">
                <a:solidFill>
                  <a:srgbClr val="FF0000"/>
                </a:solidFill>
                <a:effectLst/>
                <a:latin typeface="Bahnschrift SemiLight SemiConde" panose="020B0502040204020203" pitchFamily="34" charset="0"/>
              </a:rPr>
              <a:t>Vibration</a:t>
            </a:r>
            <a:r>
              <a:rPr lang="en-US" altLang="zh-CN" sz="2400" b="1" dirty="0">
                <a:solidFill>
                  <a:srgbClr val="FF0000"/>
                </a:solidFill>
                <a:latin typeface="Bahnschrift SemiLight SemiConde" panose="020B0502040204020203" pitchFamily="34" charset="0"/>
              </a:rPr>
              <a:t>/</a:t>
            </a:r>
            <a:r>
              <a:rPr lang="fr-FR" altLang="zh-CN" sz="2400" b="1" dirty="0">
                <a:solidFill>
                  <a:srgbClr val="FF0000"/>
                </a:solidFill>
                <a:latin typeface="Bahnschrift SemiLight SemiConde" panose="020B0502040204020203" pitchFamily="34" charset="0"/>
              </a:rPr>
              <a:t>F</a:t>
            </a:r>
            <a:r>
              <a:rPr lang="fr-FR" altLang="zh-CN" sz="2400" b="1" i="0" dirty="0">
                <a:solidFill>
                  <a:srgbClr val="FF0000"/>
                </a:solidFill>
                <a:effectLst/>
                <a:latin typeface="Bahnschrift SemiLight SemiConde" panose="020B0502040204020203" pitchFamily="34" charset="0"/>
              </a:rPr>
              <a:t>orce/Torque</a:t>
            </a:r>
          </a:p>
          <a:p>
            <a:pPr>
              <a:lnSpc>
                <a:spcPct val="130000"/>
              </a:lnSpc>
            </a:pPr>
            <a:r>
              <a:rPr lang="fr-FR" altLang="zh-CN" sz="2400" dirty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Drive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Bahnschrift SemiLight SemiConde" panose="020B0502040204020203" pitchFamily="34" charset="0"/>
              </a:rPr>
              <a:t>motor current/Sound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在线颤振检测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521297" y="2384425"/>
            <a:ext cx="4752693" cy="229583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697525" y="249515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4766335" y="4266302"/>
            <a:ext cx="507655" cy="503567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566D61-EE8C-4944-12EC-8124C4583D33}"/>
              </a:ext>
            </a:extLst>
          </p:cNvPr>
          <p:cNvSpPr txBox="1"/>
          <p:nvPr/>
        </p:nvSpPr>
        <p:spPr>
          <a:xfrm>
            <a:off x="1102200" y="2563646"/>
            <a:ext cx="3894607" cy="193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D</a:t>
            </a:r>
            <a:r>
              <a:rPr lang="en-US" altLang="zh-CN" sz="3200" b="0" i="0" dirty="0">
                <a:solidFill>
                  <a:srgbClr val="000000"/>
                </a:solidFill>
                <a:effectLst/>
                <a:latin typeface="Bahnschrift SemiLight SemiConde" panose="020B0502040204020203" pitchFamily="34" charset="0"/>
              </a:rPr>
              <a:t>ata acquisition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3200" dirty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F</a:t>
            </a:r>
            <a:r>
              <a:rPr lang="en-US" altLang="zh-CN" sz="3200" b="0" i="0" dirty="0">
                <a:solidFill>
                  <a:srgbClr val="000000"/>
                </a:solidFill>
                <a:effectLst/>
                <a:latin typeface="Bahnschrift SemiLight SemiConde" panose="020B0502040204020203" pitchFamily="34" charset="0"/>
              </a:rPr>
              <a:t>eature extraction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3200" b="0" i="0" dirty="0">
                <a:solidFill>
                  <a:srgbClr val="000000"/>
                </a:solidFill>
                <a:effectLst/>
                <a:latin typeface="Bahnschrift SemiLight SemiConde" panose="020B0502040204020203" pitchFamily="34" charset="0"/>
              </a:rPr>
              <a:t>Pattern recognition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DD7FD3-4ACA-1159-F51A-AD171636F5C1}"/>
              </a:ext>
            </a:extLst>
          </p:cNvPr>
          <p:cNvSpPr txBox="1"/>
          <p:nvPr/>
        </p:nvSpPr>
        <p:spPr>
          <a:xfrm>
            <a:off x="521297" y="1956330"/>
            <a:ext cx="1446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关键步骤：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4C871A-A857-D2FC-2FCE-E6DA7F7677F6}"/>
              </a:ext>
            </a:extLst>
          </p:cNvPr>
          <p:cNvSpPr txBox="1"/>
          <p:nvPr/>
        </p:nvSpPr>
        <p:spPr>
          <a:xfrm>
            <a:off x="6375975" y="816547"/>
            <a:ext cx="1446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关键信号：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C44037D-7BD5-09C5-23DE-6DD9EEF65C84}"/>
              </a:ext>
            </a:extLst>
          </p:cNvPr>
          <p:cNvSpPr/>
          <p:nvPr/>
        </p:nvSpPr>
        <p:spPr>
          <a:xfrm>
            <a:off x="6295589" y="5079072"/>
            <a:ext cx="4859101" cy="126334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F08EA46F-53DC-A58C-0238-627FE93223E1}"/>
              </a:ext>
            </a:extLst>
          </p:cNvPr>
          <p:cNvSpPr/>
          <p:nvPr/>
        </p:nvSpPr>
        <p:spPr>
          <a:xfrm>
            <a:off x="6471817" y="5189798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right-quote-sign_36811">
            <a:extLst>
              <a:ext uri="{FF2B5EF4-FFF2-40B4-BE49-F238E27FC236}">
                <a16:creationId xmlns:a16="http://schemas.microsoft.com/office/drawing/2014/main" id="{D88DEB2B-EDA0-5946-AA20-9E1A3A3BFADD}"/>
              </a:ext>
            </a:extLst>
          </p:cNvPr>
          <p:cNvSpPr>
            <a:spLocks noChangeAspect="1"/>
          </p:cNvSpPr>
          <p:nvPr/>
        </p:nvSpPr>
        <p:spPr bwMode="auto">
          <a:xfrm>
            <a:off x="10722715" y="5982034"/>
            <a:ext cx="507655" cy="503567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9F41605-57DD-CD5B-D730-B98237EDE569}"/>
              </a:ext>
            </a:extLst>
          </p:cNvPr>
          <p:cNvSpPr txBox="1"/>
          <p:nvPr/>
        </p:nvSpPr>
        <p:spPr>
          <a:xfrm>
            <a:off x="6843315" y="5197996"/>
            <a:ext cx="4765590" cy="9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2400" dirty="0" err="1">
                <a:latin typeface="Bahnschrift SemiLight SemiConde" panose="020B0502040204020203" pitchFamily="34" charset="0"/>
              </a:rPr>
              <a:t>M</a:t>
            </a:r>
            <a:r>
              <a:rPr lang="fr-FR" altLang="zh-CN" sz="2400" i="0" dirty="0" err="1">
                <a:effectLst/>
                <a:latin typeface="Bahnschrift SemiLight SemiConde" panose="020B0502040204020203" pitchFamily="34" charset="0"/>
              </a:rPr>
              <a:t>anually</a:t>
            </a:r>
            <a:r>
              <a:rPr lang="fr-FR" altLang="zh-CN" sz="2400" i="0" dirty="0">
                <a:effectLst/>
                <a:latin typeface="Bahnschrift SemiLight SemiConde" panose="020B0502040204020203" pitchFamily="34" charset="0"/>
              </a:rPr>
              <a:t> </a:t>
            </a:r>
            <a:r>
              <a:rPr lang="en-US" altLang="zh-CN" sz="2400" dirty="0">
                <a:latin typeface="Bahnschrift SemiLight SemiConde" panose="020B0502040204020203" pitchFamily="34" charset="0"/>
              </a:rPr>
              <a:t>/</a:t>
            </a:r>
            <a:r>
              <a:rPr lang="fr-FR" altLang="zh-CN" sz="2400" i="0" dirty="0">
                <a:effectLst/>
                <a:latin typeface="Bahnschrift SemiLight SemiConde" panose="020B0502040204020203" pitchFamily="34" charset="0"/>
              </a:rPr>
              <a:t> </a:t>
            </a:r>
            <a:r>
              <a:rPr lang="fr-FR" altLang="zh-CN" sz="2400" b="1" i="0" dirty="0">
                <a:solidFill>
                  <a:srgbClr val="FF0000"/>
                </a:solidFill>
                <a:effectLst/>
                <a:latin typeface="Bahnschrift SemiLight SemiConde" panose="020B0502040204020203" pitchFamily="34" charset="0"/>
              </a:rPr>
              <a:t>AI pattern recognition 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Bahnschrift SemiLight SemiConde" panose="020B0502040204020203" pitchFamily="34" charset="0"/>
              </a:rPr>
              <a:t>SVM</a:t>
            </a:r>
            <a:r>
              <a:rPr lang="en-US" altLang="zh-CN" sz="2400" dirty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/KNN/RF/ANN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FD4B4A-52AC-7E95-1D83-8B87E48CA7C3}"/>
              </a:ext>
            </a:extLst>
          </p:cNvPr>
          <p:cNvSpPr txBox="1"/>
          <p:nvPr/>
        </p:nvSpPr>
        <p:spPr>
          <a:xfrm>
            <a:off x="6375976" y="4550926"/>
            <a:ext cx="1446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模式识别：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AEA0D77-44F1-2A53-5116-4956F0E4E01B}"/>
              </a:ext>
            </a:extLst>
          </p:cNvPr>
          <p:cNvSpPr/>
          <p:nvPr/>
        </p:nvSpPr>
        <p:spPr>
          <a:xfrm>
            <a:off x="6295589" y="3093511"/>
            <a:ext cx="4859101" cy="126334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739E8471-D853-C3E0-F11B-BDB31E5FA5D9}"/>
              </a:ext>
            </a:extLst>
          </p:cNvPr>
          <p:cNvSpPr/>
          <p:nvPr/>
        </p:nvSpPr>
        <p:spPr>
          <a:xfrm>
            <a:off x="6471817" y="320423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right-quote-sign_36811">
            <a:extLst>
              <a:ext uri="{FF2B5EF4-FFF2-40B4-BE49-F238E27FC236}">
                <a16:creationId xmlns:a16="http://schemas.microsoft.com/office/drawing/2014/main" id="{FD32CC4D-68A1-7B65-FB63-B790FC2E1F0D}"/>
              </a:ext>
            </a:extLst>
          </p:cNvPr>
          <p:cNvSpPr>
            <a:spLocks noChangeAspect="1"/>
          </p:cNvSpPr>
          <p:nvPr/>
        </p:nvSpPr>
        <p:spPr bwMode="auto">
          <a:xfrm>
            <a:off x="10722716" y="4058464"/>
            <a:ext cx="507655" cy="503567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1226336-22A6-5ED2-B7A3-C6672B580FAE}"/>
              </a:ext>
            </a:extLst>
          </p:cNvPr>
          <p:cNvSpPr txBox="1"/>
          <p:nvPr/>
        </p:nvSpPr>
        <p:spPr>
          <a:xfrm>
            <a:off x="7121610" y="3183122"/>
            <a:ext cx="3801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he time–frequency (TF) technique: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STFT/HHT/WT/SST , etc.</a:t>
            </a:r>
            <a:endParaRPr lang="zh-CN" altLang="en-US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C53BBD6-5642-699F-8405-A53EF2DBDA62}"/>
              </a:ext>
            </a:extLst>
          </p:cNvPr>
          <p:cNvSpPr txBox="1"/>
          <p:nvPr/>
        </p:nvSpPr>
        <p:spPr>
          <a:xfrm>
            <a:off x="6375976" y="2565365"/>
            <a:ext cx="1446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特征提取：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6413DC1-8B9F-75CF-EC47-DF66027C3D4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370772" y="1883640"/>
            <a:ext cx="1924817" cy="101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12B3008-3C91-59C7-1D54-8AF61337B897}"/>
              </a:ext>
            </a:extLst>
          </p:cNvPr>
          <p:cNvCxnSpPr>
            <a:cxnSpLocks/>
          </p:cNvCxnSpPr>
          <p:nvPr/>
        </p:nvCxnSpPr>
        <p:spPr>
          <a:xfrm>
            <a:off x="4651436" y="4310248"/>
            <a:ext cx="1652547" cy="160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4E9A6E0-0EEC-E34A-57B1-DEA0BA678E6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554928" y="3539953"/>
            <a:ext cx="1740661" cy="185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APSO Method</a:t>
            </a:r>
            <a:r>
              <a:rPr lang="zh-CN" altLang="en-US" dirty="0"/>
              <a:t>自适应粒子群算法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961F72-859A-5C55-A7D9-BBDB5665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895617"/>
            <a:ext cx="4151344" cy="53169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191E1B-C775-F3E2-EC1E-82080A5EBCCB}"/>
              </a:ext>
            </a:extLst>
          </p:cNvPr>
          <p:cNvSpPr txBox="1"/>
          <p:nvPr/>
        </p:nvSpPr>
        <p:spPr>
          <a:xfrm>
            <a:off x="5399244" y="1028486"/>
            <a:ext cx="6003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W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Bahnschrift Light SemiCondensed" panose="020B0502040204020203" pitchFamily="34" charset="0"/>
              </a:rPr>
              <a:t>e found that the global and local features of RP significantly differ in the stable cutting and chatter states.</a:t>
            </a:r>
            <a:endParaRPr lang="zh-CN" altLang="en-US" sz="2000" dirty="0">
              <a:latin typeface="Bahnschrift Light SemiCondensed" panose="020B0502040204020203" pitchFamily="34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FF2DBED-93EC-3134-54F6-AB6239CECC16}"/>
              </a:ext>
            </a:extLst>
          </p:cNvPr>
          <p:cNvSpPr/>
          <p:nvPr/>
        </p:nvSpPr>
        <p:spPr>
          <a:xfrm>
            <a:off x="4997427" y="1187557"/>
            <a:ext cx="401817" cy="320896"/>
          </a:xfrm>
          <a:custGeom>
            <a:avLst/>
            <a:gdLst>
              <a:gd name="T0" fmla="*/ 6494 w 6572"/>
              <a:gd name="T1" fmla="*/ 44 h 4174"/>
              <a:gd name="T2" fmla="*/ 6301 w 6572"/>
              <a:gd name="T3" fmla="*/ 79 h 4174"/>
              <a:gd name="T4" fmla="*/ 4412 w 6572"/>
              <a:gd name="T5" fmla="*/ 2780 h 4174"/>
              <a:gd name="T6" fmla="*/ 4080 w 6572"/>
              <a:gd name="T7" fmla="*/ 2700 h 4174"/>
              <a:gd name="T8" fmla="*/ 3846 w 6572"/>
              <a:gd name="T9" fmla="*/ 2739 h 4174"/>
              <a:gd name="T10" fmla="*/ 3038 w 6572"/>
              <a:gd name="T11" fmla="*/ 1300 h 4174"/>
              <a:gd name="T12" fmla="*/ 3298 w 6572"/>
              <a:gd name="T13" fmla="*/ 740 h 4174"/>
              <a:gd name="T14" fmla="*/ 2561 w 6572"/>
              <a:gd name="T15" fmla="*/ 3 h 4174"/>
              <a:gd name="T16" fmla="*/ 1824 w 6572"/>
              <a:gd name="T17" fmla="*/ 740 h 4174"/>
              <a:gd name="T18" fmla="*/ 2013 w 6572"/>
              <a:gd name="T19" fmla="*/ 1234 h 4174"/>
              <a:gd name="T20" fmla="*/ 46 w 6572"/>
              <a:gd name="T21" fmla="*/ 3834 h 4174"/>
              <a:gd name="T22" fmla="*/ 73 w 6572"/>
              <a:gd name="T23" fmla="*/ 4028 h 4174"/>
              <a:gd name="T24" fmla="*/ 268 w 6572"/>
              <a:gd name="T25" fmla="*/ 4002 h 4174"/>
              <a:gd name="T26" fmla="*/ 2234 w 6572"/>
              <a:gd name="T27" fmla="*/ 1402 h 4174"/>
              <a:gd name="T28" fmla="*/ 2560 w 6572"/>
              <a:gd name="T29" fmla="*/ 1478 h 4174"/>
              <a:gd name="T30" fmla="*/ 2796 w 6572"/>
              <a:gd name="T31" fmla="*/ 1439 h 4174"/>
              <a:gd name="T32" fmla="*/ 3604 w 6572"/>
              <a:gd name="T33" fmla="*/ 2875 h 4174"/>
              <a:gd name="T34" fmla="*/ 3342 w 6572"/>
              <a:gd name="T35" fmla="*/ 3436 h 4174"/>
              <a:gd name="T36" fmla="*/ 4080 w 6572"/>
              <a:gd name="T37" fmla="*/ 4174 h 4174"/>
              <a:gd name="T38" fmla="*/ 4817 w 6572"/>
              <a:gd name="T39" fmla="*/ 3436 h 4174"/>
              <a:gd name="T40" fmla="*/ 4633 w 6572"/>
              <a:gd name="T41" fmla="*/ 2950 h 4174"/>
              <a:gd name="T42" fmla="*/ 6529 w 6572"/>
              <a:gd name="T43" fmla="*/ 238 h 4174"/>
              <a:gd name="T44" fmla="*/ 6494 w 6572"/>
              <a:gd name="T45" fmla="*/ 44 h 4174"/>
              <a:gd name="T46" fmla="*/ 2102 w 6572"/>
              <a:gd name="T47" fmla="*/ 739 h 4174"/>
              <a:gd name="T48" fmla="*/ 2561 w 6572"/>
              <a:gd name="T49" fmla="*/ 280 h 4174"/>
              <a:gd name="T50" fmla="*/ 3020 w 6572"/>
              <a:gd name="T51" fmla="*/ 739 h 4174"/>
              <a:gd name="T52" fmla="*/ 2561 w 6572"/>
              <a:gd name="T53" fmla="*/ 1198 h 4174"/>
              <a:gd name="T54" fmla="*/ 2102 w 6572"/>
              <a:gd name="T55" fmla="*/ 739 h 4174"/>
              <a:gd name="T56" fmla="*/ 4080 w 6572"/>
              <a:gd name="T57" fmla="*/ 3896 h 4174"/>
              <a:gd name="T58" fmla="*/ 3621 w 6572"/>
              <a:gd name="T59" fmla="*/ 3438 h 4174"/>
              <a:gd name="T60" fmla="*/ 4080 w 6572"/>
              <a:gd name="T61" fmla="*/ 2979 h 4174"/>
              <a:gd name="T62" fmla="*/ 4538 w 6572"/>
              <a:gd name="T63" fmla="*/ 3438 h 4174"/>
              <a:gd name="T64" fmla="*/ 4080 w 6572"/>
              <a:gd name="T65" fmla="*/ 3896 h 4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72" h="4174">
                <a:moveTo>
                  <a:pt x="6494" y="44"/>
                </a:moveTo>
                <a:cubicBezTo>
                  <a:pt x="6432" y="0"/>
                  <a:pt x="6345" y="15"/>
                  <a:pt x="6301" y="79"/>
                </a:cubicBezTo>
                <a:lnTo>
                  <a:pt x="4412" y="2780"/>
                </a:lnTo>
                <a:cubicBezTo>
                  <a:pt x="4312" y="2730"/>
                  <a:pt x="4198" y="2700"/>
                  <a:pt x="4080" y="2700"/>
                </a:cubicBezTo>
                <a:cubicBezTo>
                  <a:pt x="3998" y="2700"/>
                  <a:pt x="3920" y="2714"/>
                  <a:pt x="3846" y="2739"/>
                </a:cubicBezTo>
                <a:lnTo>
                  <a:pt x="3038" y="1300"/>
                </a:lnTo>
                <a:cubicBezTo>
                  <a:pt x="3197" y="1166"/>
                  <a:pt x="3298" y="964"/>
                  <a:pt x="3298" y="740"/>
                </a:cubicBezTo>
                <a:cubicBezTo>
                  <a:pt x="3298" y="334"/>
                  <a:pt x="2968" y="3"/>
                  <a:pt x="2561" y="3"/>
                </a:cubicBezTo>
                <a:cubicBezTo>
                  <a:pt x="2154" y="3"/>
                  <a:pt x="1824" y="334"/>
                  <a:pt x="1824" y="740"/>
                </a:cubicBezTo>
                <a:cubicBezTo>
                  <a:pt x="1824" y="930"/>
                  <a:pt x="1896" y="1103"/>
                  <a:pt x="2013" y="1234"/>
                </a:cubicBezTo>
                <a:lnTo>
                  <a:pt x="46" y="3834"/>
                </a:lnTo>
                <a:cubicBezTo>
                  <a:pt x="0" y="3895"/>
                  <a:pt x="12" y="3983"/>
                  <a:pt x="73" y="4028"/>
                </a:cubicBezTo>
                <a:cubicBezTo>
                  <a:pt x="154" y="4090"/>
                  <a:pt x="241" y="4042"/>
                  <a:pt x="268" y="4002"/>
                </a:cubicBezTo>
                <a:lnTo>
                  <a:pt x="2234" y="1402"/>
                </a:lnTo>
                <a:cubicBezTo>
                  <a:pt x="2333" y="1450"/>
                  <a:pt x="2442" y="1478"/>
                  <a:pt x="2560" y="1478"/>
                </a:cubicBezTo>
                <a:cubicBezTo>
                  <a:pt x="2642" y="1478"/>
                  <a:pt x="2721" y="1464"/>
                  <a:pt x="2796" y="1439"/>
                </a:cubicBezTo>
                <a:lnTo>
                  <a:pt x="3604" y="2875"/>
                </a:lnTo>
                <a:cubicBezTo>
                  <a:pt x="3444" y="3010"/>
                  <a:pt x="3342" y="3212"/>
                  <a:pt x="3342" y="3436"/>
                </a:cubicBezTo>
                <a:cubicBezTo>
                  <a:pt x="3342" y="3843"/>
                  <a:pt x="3673" y="4174"/>
                  <a:pt x="4080" y="4174"/>
                </a:cubicBezTo>
                <a:cubicBezTo>
                  <a:pt x="4486" y="4174"/>
                  <a:pt x="4817" y="3843"/>
                  <a:pt x="4817" y="3436"/>
                </a:cubicBezTo>
                <a:cubicBezTo>
                  <a:pt x="4817" y="3250"/>
                  <a:pt x="4748" y="3080"/>
                  <a:pt x="4633" y="2950"/>
                </a:cubicBezTo>
                <a:lnTo>
                  <a:pt x="6529" y="238"/>
                </a:lnTo>
                <a:cubicBezTo>
                  <a:pt x="6572" y="175"/>
                  <a:pt x="6557" y="88"/>
                  <a:pt x="6494" y="44"/>
                </a:cubicBezTo>
                <a:close/>
                <a:moveTo>
                  <a:pt x="2102" y="739"/>
                </a:moveTo>
                <a:cubicBezTo>
                  <a:pt x="2102" y="486"/>
                  <a:pt x="2308" y="280"/>
                  <a:pt x="2561" y="280"/>
                </a:cubicBezTo>
                <a:cubicBezTo>
                  <a:pt x="2814" y="280"/>
                  <a:pt x="3020" y="486"/>
                  <a:pt x="3020" y="739"/>
                </a:cubicBezTo>
                <a:cubicBezTo>
                  <a:pt x="3020" y="992"/>
                  <a:pt x="2814" y="1198"/>
                  <a:pt x="2561" y="1198"/>
                </a:cubicBezTo>
                <a:cubicBezTo>
                  <a:pt x="2309" y="1198"/>
                  <a:pt x="2102" y="992"/>
                  <a:pt x="2102" y="739"/>
                </a:cubicBezTo>
                <a:close/>
                <a:moveTo>
                  <a:pt x="4080" y="3896"/>
                </a:moveTo>
                <a:cubicBezTo>
                  <a:pt x="3826" y="3896"/>
                  <a:pt x="3621" y="3691"/>
                  <a:pt x="3621" y="3438"/>
                </a:cubicBezTo>
                <a:cubicBezTo>
                  <a:pt x="3621" y="3184"/>
                  <a:pt x="3826" y="2979"/>
                  <a:pt x="4080" y="2979"/>
                </a:cubicBezTo>
                <a:cubicBezTo>
                  <a:pt x="4333" y="2979"/>
                  <a:pt x="4538" y="3184"/>
                  <a:pt x="4538" y="3438"/>
                </a:cubicBezTo>
                <a:cubicBezTo>
                  <a:pt x="4538" y="3690"/>
                  <a:pt x="4332" y="3896"/>
                  <a:pt x="4080" y="38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C513CC-B62C-4445-715E-B3E44055B6A6}"/>
              </a:ext>
            </a:extLst>
          </p:cNvPr>
          <p:cNvSpPr txBox="1"/>
          <p:nvPr/>
        </p:nvSpPr>
        <p:spPr>
          <a:xfrm>
            <a:off x="5454958" y="1708209"/>
            <a:ext cx="6264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三极拙楷简体" panose="00000500000000000000" pitchFamily="2" charset="-122"/>
                <a:ea typeface="三极拙楷简体" panose="00000500000000000000" pitchFamily="2" charset="-122"/>
              </a:rPr>
              <a:t>全局特征</a:t>
            </a:r>
            <a:r>
              <a:rPr lang="zh-CN" altLang="en-US" sz="2000" dirty="0">
                <a:latin typeface="三极拙楷简体" panose="00000500000000000000" pitchFamily="2" charset="-122"/>
                <a:ea typeface="三极拙楷简体" panose="00000500000000000000" pitchFamily="2" charset="-122"/>
              </a:rPr>
              <a:t>和</a:t>
            </a:r>
            <a:r>
              <a:rPr lang="zh-CN" altLang="en-US" sz="2000" dirty="0">
                <a:solidFill>
                  <a:schemeClr val="accent1"/>
                </a:solidFill>
                <a:latin typeface="三极拙楷简体" panose="00000500000000000000" pitchFamily="2" charset="-122"/>
                <a:ea typeface="三极拙楷简体" panose="00000500000000000000" pitchFamily="2" charset="-122"/>
              </a:rPr>
              <a:t>局部特征</a:t>
            </a:r>
            <a:r>
              <a:rPr lang="zh-CN" altLang="en-US" sz="2000" dirty="0">
                <a:latin typeface="三极拙楷简体" panose="00000500000000000000" pitchFamily="2" charset="-122"/>
                <a:ea typeface="三极拙楷简体" panose="00000500000000000000" pitchFamily="2" charset="-122"/>
              </a:rPr>
              <a:t>在颤振识别中的关键地位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1FDDF5-988D-F401-2113-B2BF83E395FB}"/>
              </a:ext>
            </a:extLst>
          </p:cNvPr>
          <p:cNvSpPr txBox="1"/>
          <p:nvPr/>
        </p:nvSpPr>
        <p:spPr>
          <a:xfrm>
            <a:off x="5782527" y="3529648"/>
            <a:ext cx="6338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ffectLst/>
                <a:latin typeface="三极拙楷简体" panose="00000500000000000000" pitchFamily="2" charset="-122"/>
                <a:ea typeface="三极拙楷简体" panose="00000500000000000000" pitchFamily="2" charset="-122"/>
              </a:rPr>
              <a:t>时间延迟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三极拙楷简体" panose="00000500000000000000" pitchFamily="2" charset="-122"/>
                <a:ea typeface="三极拙楷简体" panose="00000500000000000000" pitchFamily="2" charset="-122"/>
              </a:rPr>
              <a:t>τ</a:t>
            </a:r>
            <a:r>
              <a:rPr lang="zh-CN" altLang="en-US" sz="2400" dirty="0">
                <a:solidFill>
                  <a:srgbClr val="000000"/>
                </a:solidFill>
                <a:latin typeface="三极拙楷简体" panose="00000500000000000000" pitchFamily="2" charset="-122"/>
                <a:ea typeface="三极拙楷简体" panose="00000500000000000000" pitchFamily="2" charset="-122"/>
              </a:rPr>
              <a:t>  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三极拙楷简体" panose="00000500000000000000" pitchFamily="2" charset="-122"/>
                <a:ea typeface="三极拙楷简体" panose="00000500000000000000" pitchFamily="2" charset="-122"/>
              </a:rPr>
              <a:t>嵌入维数    预定义阈值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三极拙楷简体" panose="00000500000000000000" pitchFamily="2" charset="-122"/>
                <a:ea typeface="三极拙楷简体" panose="00000500000000000000" pitchFamily="2" charset="-122"/>
              </a:rPr>
              <a:t>ε</a:t>
            </a:r>
            <a:endParaRPr lang="zh-CN" altLang="en-US" sz="2400" dirty="0">
              <a:latin typeface="三极拙楷简体" panose="00000500000000000000" pitchFamily="2" charset="-122"/>
              <a:ea typeface="三极拙楷简体" panose="00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21837C-DC79-FF56-5608-9E52DD28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55" y="2711842"/>
            <a:ext cx="6920150" cy="799944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A88DD1B0-4822-2CD0-BD8C-7693E0B96EE5}"/>
              </a:ext>
            </a:extLst>
          </p:cNvPr>
          <p:cNvSpPr/>
          <p:nvPr/>
        </p:nvSpPr>
        <p:spPr>
          <a:xfrm>
            <a:off x="7471889" y="3662068"/>
            <a:ext cx="196823" cy="196823"/>
          </a:xfrm>
          <a:custGeom>
            <a:avLst/>
            <a:gdLst>
              <a:gd name="T0" fmla="*/ 6054 w 9270"/>
              <a:gd name="T1" fmla="*/ 3368 h 9270"/>
              <a:gd name="T2" fmla="*/ 6352 w 9270"/>
              <a:gd name="T3" fmla="*/ 3492 h 9270"/>
              <a:gd name="T4" fmla="*/ 6476 w 9270"/>
              <a:gd name="T5" fmla="*/ 3789 h 9270"/>
              <a:gd name="T6" fmla="*/ 6350 w 9270"/>
              <a:gd name="T7" fmla="*/ 4089 h 9270"/>
              <a:gd name="T8" fmla="*/ 4563 w 9270"/>
              <a:gd name="T9" fmla="*/ 5876 h 9270"/>
              <a:gd name="T10" fmla="*/ 4266 w 9270"/>
              <a:gd name="T11" fmla="*/ 5998 h 9270"/>
              <a:gd name="T12" fmla="*/ 3967 w 9270"/>
              <a:gd name="T13" fmla="*/ 5876 h 9270"/>
              <a:gd name="T14" fmla="*/ 3072 w 9270"/>
              <a:gd name="T15" fmla="*/ 4984 h 9270"/>
              <a:gd name="T16" fmla="*/ 2950 w 9270"/>
              <a:gd name="T17" fmla="*/ 4684 h 9270"/>
              <a:gd name="T18" fmla="*/ 3073 w 9270"/>
              <a:gd name="T19" fmla="*/ 4387 h 9270"/>
              <a:gd name="T20" fmla="*/ 3371 w 9270"/>
              <a:gd name="T21" fmla="*/ 4263 h 9270"/>
              <a:gd name="T22" fmla="*/ 3671 w 9270"/>
              <a:gd name="T23" fmla="*/ 4388 h 9270"/>
              <a:gd name="T24" fmla="*/ 4267 w 9270"/>
              <a:gd name="T25" fmla="*/ 4984 h 9270"/>
              <a:gd name="T26" fmla="*/ 5755 w 9270"/>
              <a:gd name="T27" fmla="*/ 3493 h 9270"/>
              <a:gd name="T28" fmla="*/ 6054 w 9270"/>
              <a:gd name="T29" fmla="*/ 3367 h 9270"/>
              <a:gd name="T30" fmla="*/ 6054 w 9270"/>
              <a:gd name="T31" fmla="*/ 3368 h 9270"/>
              <a:gd name="T32" fmla="*/ 4635 w 9270"/>
              <a:gd name="T33" fmla="*/ 843 h 9270"/>
              <a:gd name="T34" fmla="*/ 3162 w 9270"/>
              <a:gd name="T35" fmla="*/ 1145 h 9270"/>
              <a:gd name="T36" fmla="*/ 1953 w 9270"/>
              <a:gd name="T37" fmla="*/ 1952 h 9270"/>
              <a:gd name="T38" fmla="*/ 1144 w 9270"/>
              <a:gd name="T39" fmla="*/ 3162 h 9270"/>
              <a:gd name="T40" fmla="*/ 843 w 9270"/>
              <a:gd name="T41" fmla="*/ 4635 h 9270"/>
              <a:gd name="T42" fmla="*/ 1144 w 9270"/>
              <a:gd name="T43" fmla="*/ 6108 h 9270"/>
              <a:gd name="T44" fmla="*/ 1953 w 9270"/>
              <a:gd name="T45" fmla="*/ 7318 h 9270"/>
              <a:gd name="T46" fmla="*/ 3162 w 9270"/>
              <a:gd name="T47" fmla="*/ 8125 h 9270"/>
              <a:gd name="T48" fmla="*/ 4635 w 9270"/>
              <a:gd name="T49" fmla="*/ 8427 h 9270"/>
              <a:gd name="T50" fmla="*/ 6108 w 9270"/>
              <a:gd name="T51" fmla="*/ 8125 h 9270"/>
              <a:gd name="T52" fmla="*/ 7317 w 9270"/>
              <a:gd name="T53" fmla="*/ 7318 h 9270"/>
              <a:gd name="T54" fmla="*/ 8126 w 9270"/>
              <a:gd name="T55" fmla="*/ 6108 h 9270"/>
              <a:gd name="T56" fmla="*/ 8427 w 9270"/>
              <a:gd name="T57" fmla="*/ 4635 h 9270"/>
              <a:gd name="T58" fmla="*/ 8126 w 9270"/>
              <a:gd name="T59" fmla="*/ 3162 h 9270"/>
              <a:gd name="T60" fmla="*/ 7317 w 9270"/>
              <a:gd name="T61" fmla="*/ 1952 h 9270"/>
              <a:gd name="T62" fmla="*/ 6108 w 9270"/>
              <a:gd name="T63" fmla="*/ 1145 h 9270"/>
              <a:gd name="T64" fmla="*/ 4635 w 9270"/>
              <a:gd name="T65" fmla="*/ 843 h 9270"/>
              <a:gd name="T66" fmla="*/ 4635 w 9270"/>
              <a:gd name="T67" fmla="*/ 0 h 9270"/>
              <a:gd name="T68" fmla="*/ 6437 w 9270"/>
              <a:gd name="T69" fmla="*/ 367 h 9270"/>
              <a:gd name="T70" fmla="*/ 7915 w 9270"/>
              <a:gd name="T71" fmla="*/ 1355 h 9270"/>
              <a:gd name="T72" fmla="*/ 8903 w 9270"/>
              <a:gd name="T73" fmla="*/ 2833 h 9270"/>
              <a:gd name="T74" fmla="*/ 9270 w 9270"/>
              <a:gd name="T75" fmla="*/ 4635 h 9270"/>
              <a:gd name="T76" fmla="*/ 8903 w 9270"/>
              <a:gd name="T77" fmla="*/ 6437 h 9270"/>
              <a:gd name="T78" fmla="*/ 7915 w 9270"/>
              <a:gd name="T79" fmla="*/ 7914 h 9270"/>
              <a:gd name="T80" fmla="*/ 6437 w 9270"/>
              <a:gd name="T81" fmla="*/ 8902 h 9270"/>
              <a:gd name="T82" fmla="*/ 4635 w 9270"/>
              <a:gd name="T83" fmla="*/ 9270 h 9270"/>
              <a:gd name="T84" fmla="*/ 2833 w 9270"/>
              <a:gd name="T85" fmla="*/ 8902 h 9270"/>
              <a:gd name="T86" fmla="*/ 1355 w 9270"/>
              <a:gd name="T87" fmla="*/ 7914 h 9270"/>
              <a:gd name="T88" fmla="*/ 367 w 9270"/>
              <a:gd name="T89" fmla="*/ 6437 h 9270"/>
              <a:gd name="T90" fmla="*/ 0 w 9270"/>
              <a:gd name="T91" fmla="*/ 4635 h 9270"/>
              <a:gd name="T92" fmla="*/ 367 w 9270"/>
              <a:gd name="T93" fmla="*/ 2833 h 9270"/>
              <a:gd name="T94" fmla="*/ 1355 w 9270"/>
              <a:gd name="T95" fmla="*/ 1355 h 9270"/>
              <a:gd name="T96" fmla="*/ 2833 w 9270"/>
              <a:gd name="T97" fmla="*/ 367 h 9270"/>
              <a:gd name="T98" fmla="*/ 4635 w 9270"/>
              <a:gd name="T99" fmla="*/ 0 h 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270" h="9270">
                <a:moveTo>
                  <a:pt x="6054" y="3368"/>
                </a:moveTo>
                <a:cubicBezTo>
                  <a:pt x="6170" y="3368"/>
                  <a:pt x="6269" y="3409"/>
                  <a:pt x="6352" y="3492"/>
                </a:cubicBezTo>
                <a:cubicBezTo>
                  <a:pt x="6434" y="3574"/>
                  <a:pt x="6476" y="3673"/>
                  <a:pt x="6476" y="3789"/>
                </a:cubicBezTo>
                <a:cubicBezTo>
                  <a:pt x="6476" y="3905"/>
                  <a:pt x="6434" y="4005"/>
                  <a:pt x="6350" y="4089"/>
                </a:cubicBezTo>
                <a:lnTo>
                  <a:pt x="4563" y="5876"/>
                </a:lnTo>
                <a:cubicBezTo>
                  <a:pt x="4482" y="5957"/>
                  <a:pt x="4383" y="5998"/>
                  <a:pt x="4266" y="5998"/>
                </a:cubicBezTo>
                <a:cubicBezTo>
                  <a:pt x="4148" y="5998"/>
                  <a:pt x="4048" y="5957"/>
                  <a:pt x="3967" y="5876"/>
                </a:cubicBezTo>
                <a:lnTo>
                  <a:pt x="3072" y="4984"/>
                </a:lnTo>
                <a:cubicBezTo>
                  <a:pt x="2991" y="4903"/>
                  <a:pt x="2950" y="4804"/>
                  <a:pt x="2950" y="4684"/>
                </a:cubicBezTo>
                <a:cubicBezTo>
                  <a:pt x="2950" y="4568"/>
                  <a:pt x="2991" y="4469"/>
                  <a:pt x="3073" y="4387"/>
                </a:cubicBezTo>
                <a:cubicBezTo>
                  <a:pt x="3156" y="4304"/>
                  <a:pt x="3255" y="4263"/>
                  <a:pt x="3371" y="4263"/>
                </a:cubicBezTo>
                <a:cubicBezTo>
                  <a:pt x="3488" y="4263"/>
                  <a:pt x="3588" y="4304"/>
                  <a:pt x="3671" y="4388"/>
                </a:cubicBezTo>
                <a:lnTo>
                  <a:pt x="4267" y="4984"/>
                </a:lnTo>
                <a:lnTo>
                  <a:pt x="5755" y="3493"/>
                </a:lnTo>
                <a:cubicBezTo>
                  <a:pt x="5838" y="3409"/>
                  <a:pt x="5938" y="3367"/>
                  <a:pt x="6054" y="3367"/>
                </a:cubicBezTo>
                <a:lnTo>
                  <a:pt x="6054" y="3368"/>
                </a:lnTo>
                <a:close/>
                <a:moveTo>
                  <a:pt x="4635" y="843"/>
                </a:moveTo>
                <a:cubicBezTo>
                  <a:pt x="4122" y="843"/>
                  <a:pt x="3630" y="944"/>
                  <a:pt x="3162" y="1145"/>
                </a:cubicBezTo>
                <a:cubicBezTo>
                  <a:pt x="2694" y="1344"/>
                  <a:pt x="2291" y="1615"/>
                  <a:pt x="1953" y="1952"/>
                </a:cubicBezTo>
                <a:cubicBezTo>
                  <a:pt x="1614" y="2291"/>
                  <a:pt x="1345" y="2693"/>
                  <a:pt x="1144" y="3162"/>
                </a:cubicBezTo>
                <a:cubicBezTo>
                  <a:pt x="944" y="3629"/>
                  <a:pt x="844" y="4121"/>
                  <a:pt x="843" y="4635"/>
                </a:cubicBezTo>
                <a:cubicBezTo>
                  <a:pt x="843" y="5147"/>
                  <a:pt x="943" y="5639"/>
                  <a:pt x="1144" y="6108"/>
                </a:cubicBezTo>
                <a:cubicBezTo>
                  <a:pt x="1345" y="6577"/>
                  <a:pt x="1615" y="6979"/>
                  <a:pt x="1953" y="7318"/>
                </a:cubicBezTo>
                <a:cubicBezTo>
                  <a:pt x="2290" y="7655"/>
                  <a:pt x="2693" y="7924"/>
                  <a:pt x="3162" y="8125"/>
                </a:cubicBezTo>
                <a:cubicBezTo>
                  <a:pt x="3631" y="8326"/>
                  <a:pt x="4122" y="8427"/>
                  <a:pt x="4635" y="8427"/>
                </a:cubicBezTo>
                <a:cubicBezTo>
                  <a:pt x="5148" y="8427"/>
                  <a:pt x="5639" y="8326"/>
                  <a:pt x="6108" y="8125"/>
                </a:cubicBezTo>
                <a:cubicBezTo>
                  <a:pt x="6577" y="7924"/>
                  <a:pt x="6980" y="7655"/>
                  <a:pt x="7317" y="7318"/>
                </a:cubicBezTo>
                <a:cubicBezTo>
                  <a:pt x="7655" y="6979"/>
                  <a:pt x="7925" y="6577"/>
                  <a:pt x="8126" y="6108"/>
                </a:cubicBezTo>
                <a:cubicBezTo>
                  <a:pt x="8327" y="5639"/>
                  <a:pt x="8427" y="5147"/>
                  <a:pt x="8427" y="4635"/>
                </a:cubicBezTo>
                <a:cubicBezTo>
                  <a:pt x="8427" y="4121"/>
                  <a:pt x="8326" y="3630"/>
                  <a:pt x="8126" y="3162"/>
                </a:cubicBezTo>
                <a:cubicBezTo>
                  <a:pt x="7925" y="2693"/>
                  <a:pt x="7656" y="2291"/>
                  <a:pt x="7317" y="1952"/>
                </a:cubicBezTo>
                <a:cubicBezTo>
                  <a:pt x="6980" y="1615"/>
                  <a:pt x="6576" y="1344"/>
                  <a:pt x="6108" y="1145"/>
                </a:cubicBezTo>
                <a:cubicBezTo>
                  <a:pt x="5640" y="944"/>
                  <a:pt x="5148" y="843"/>
                  <a:pt x="4635" y="843"/>
                </a:cubicBezTo>
                <a:close/>
                <a:moveTo>
                  <a:pt x="4635" y="0"/>
                </a:moveTo>
                <a:cubicBezTo>
                  <a:pt x="5265" y="0"/>
                  <a:pt x="5866" y="123"/>
                  <a:pt x="6437" y="367"/>
                </a:cubicBezTo>
                <a:cubicBezTo>
                  <a:pt x="7009" y="612"/>
                  <a:pt x="7502" y="941"/>
                  <a:pt x="7915" y="1355"/>
                </a:cubicBezTo>
                <a:cubicBezTo>
                  <a:pt x="8329" y="1768"/>
                  <a:pt x="8658" y="2261"/>
                  <a:pt x="8903" y="2833"/>
                </a:cubicBezTo>
                <a:cubicBezTo>
                  <a:pt x="9147" y="3404"/>
                  <a:pt x="9270" y="4005"/>
                  <a:pt x="9270" y="4635"/>
                </a:cubicBezTo>
                <a:cubicBezTo>
                  <a:pt x="9270" y="5265"/>
                  <a:pt x="9147" y="5865"/>
                  <a:pt x="8903" y="6437"/>
                </a:cubicBezTo>
                <a:cubicBezTo>
                  <a:pt x="8658" y="7008"/>
                  <a:pt x="8329" y="7501"/>
                  <a:pt x="7915" y="7914"/>
                </a:cubicBezTo>
                <a:cubicBezTo>
                  <a:pt x="7501" y="8329"/>
                  <a:pt x="7009" y="8658"/>
                  <a:pt x="6437" y="8902"/>
                </a:cubicBezTo>
                <a:cubicBezTo>
                  <a:pt x="5866" y="9146"/>
                  <a:pt x="5265" y="9270"/>
                  <a:pt x="4635" y="9270"/>
                </a:cubicBezTo>
                <a:cubicBezTo>
                  <a:pt x="4005" y="9270"/>
                  <a:pt x="3404" y="9146"/>
                  <a:pt x="2833" y="8902"/>
                </a:cubicBezTo>
                <a:cubicBezTo>
                  <a:pt x="2261" y="8658"/>
                  <a:pt x="1768" y="8329"/>
                  <a:pt x="1355" y="7914"/>
                </a:cubicBezTo>
                <a:cubicBezTo>
                  <a:pt x="941" y="7501"/>
                  <a:pt x="612" y="7008"/>
                  <a:pt x="367" y="6437"/>
                </a:cubicBezTo>
                <a:cubicBezTo>
                  <a:pt x="123" y="5865"/>
                  <a:pt x="0" y="5265"/>
                  <a:pt x="0" y="4635"/>
                </a:cubicBezTo>
                <a:cubicBezTo>
                  <a:pt x="0" y="4005"/>
                  <a:pt x="123" y="3404"/>
                  <a:pt x="367" y="2833"/>
                </a:cubicBezTo>
                <a:cubicBezTo>
                  <a:pt x="612" y="2261"/>
                  <a:pt x="941" y="1768"/>
                  <a:pt x="1355" y="1355"/>
                </a:cubicBezTo>
                <a:cubicBezTo>
                  <a:pt x="1769" y="941"/>
                  <a:pt x="2261" y="612"/>
                  <a:pt x="2833" y="367"/>
                </a:cubicBezTo>
                <a:cubicBezTo>
                  <a:pt x="3404" y="123"/>
                  <a:pt x="4005" y="0"/>
                  <a:pt x="46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299EBA8-FF18-C725-6D64-067946DEEB90}"/>
              </a:ext>
            </a:extLst>
          </p:cNvPr>
          <p:cNvSpPr/>
          <p:nvPr/>
        </p:nvSpPr>
        <p:spPr>
          <a:xfrm>
            <a:off x="5585704" y="3636534"/>
            <a:ext cx="196823" cy="196823"/>
          </a:xfrm>
          <a:custGeom>
            <a:avLst/>
            <a:gdLst>
              <a:gd name="T0" fmla="*/ 6054 w 9270"/>
              <a:gd name="T1" fmla="*/ 3368 h 9270"/>
              <a:gd name="T2" fmla="*/ 6352 w 9270"/>
              <a:gd name="T3" fmla="*/ 3492 h 9270"/>
              <a:gd name="T4" fmla="*/ 6476 w 9270"/>
              <a:gd name="T5" fmla="*/ 3789 h 9270"/>
              <a:gd name="T6" fmla="*/ 6350 w 9270"/>
              <a:gd name="T7" fmla="*/ 4089 h 9270"/>
              <a:gd name="T8" fmla="*/ 4563 w 9270"/>
              <a:gd name="T9" fmla="*/ 5876 h 9270"/>
              <a:gd name="T10" fmla="*/ 4266 w 9270"/>
              <a:gd name="T11" fmla="*/ 5998 h 9270"/>
              <a:gd name="T12" fmla="*/ 3967 w 9270"/>
              <a:gd name="T13" fmla="*/ 5876 h 9270"/>
              <a:gd name="T14" fmla="*/ 3072 w 9270"/>
              <a:gd name="T15" fmla="*/ 4984 h 9270"/>
              <a:gd name="T16" fmla="*/ 2950 w 9270"/>
              <a:gd name="T17" fmla="*/ 4684 h 9270"/>
              <a:gd name="T18" fmla="*/ 3073 w 9270"/>
              <a:gd name="T19" fmla="*/ 4387 h 9270"/>
              <a:gd name="T20" fmla="*/ 3371 w 9270"/>
              <a:gd name="T21" fmla="*/ 4263 h 9270"/>
              <a:gd name="T22" fmla="*/ 3671 w 9270"/>
              <a:gd name="T23" fmla="*/ 4388 h 9270"/>
              <a:gd name="T24" fmla="*/ 4267 w 9270"/>
              <a:gd name="T25" fmla="*/ 4984 h 9270"/>
              <a:gd name="T26" fmla="*/ 5755 w 9270"/>
              <a:gd name="T27" fmla="*/ 3493 h 9270"/>
              <a:gd name="T28" fmla="*/ 6054 w 9270"/>
              <a:gd name="T29" fmla="*/ 3367 h 9270"/>
              <a:gd name="T30" fmla="*/ 6054 w 9270"/>
              <a:gd name="T31" fmla="*/ 3368 h 9270"/>
              <a:gd name="T32" fmla="*/ 4635 w 9270"/>
              <a:gd name="T33" fmla="*/ 843 h 9270"/>
              <a:gd name="T34" fmla="*/ 3162 w 9270"/>
              <a:gd name="T35" fmla="*/ 1145 h 9270"/>
              <a:gd name="T36" fmla="*/ 1953 w 9270"/>
              <a:gd name="T37" fmla="*/ 1952 h 9270"/>
              <a:gd name="T38" fmla="*/ 1144 w 9270"/>
              <a:gd name="T39" fmla="*/ 3162 h 9270"/>
              <a:gd name="T40" fmla="*/ 843 w 9270"/>
              <a:gd name="T41" fmla="*/ 4635 h 9270"/>
              <a:gd name="T42" fmla="*/ 1144 w 9270"/>
              <a:gd name="T43" fmla="*/ 6108 h 9270"/>
              <a:gd name="T44" fmla="*/ 1953 w 9270"/>
              <a:gd name="T45" fmla="*/ 7318 h 9270"/>
              <a:gd name="T46" fmla="*/ 3162 w 9270"/>
              <a:gd name="T47" fmla="*/ 8125 h 9270"/>
              <a:gd name="T48" fmla="*/ 4635 w 9270"/>
              <a:gd name="T49" fmla="*/ 8427 h 9270"/>
              <a:gd name="T50" fmla="*/ 6108 w 9270"/>
              <a:gd name="T51" fmla="*/ 8125 h 9270"/>
              <a:gd name="T52" fmla="*/ 7317 w 9270"/>
              <a:gd name="T53" fmla="*/ 7318 h 9270"/>
              <a:gd name="T54" fmla="*/ 8126 w 9270"/>
              <a:gd name="T55" fmla="*/ 6108 h 9270"/>
              <a:gd name="T56" fmla="*/ 8427 w 9270"/>
              <a:gd name="T57" fmla="*/ 4635 h 9270"/>
              <a:gd name="T58" fmla="*/ 8126 w 9270"/>
              <a:gd name="T59" fmla="*/ 3162 h 9270"/>
              <a:gd name="T60" fmla="*/ 7317 w 9270"/>
              <a:gd name="T61" fmla="*/ 1952 h 9270"/>
              <a:gd name="T62" fmla="*/ 6108 w 9270"/>
              <a:gd name="T63" fmla="*/ 1145 h 9270"/>
              <a:gd name="T64" fmla="*/ 4635 w 9270"/>
              <a:gd name="T65" fmla="*/ 843 h 9270"/>
              <a:gd name="T66" fmla="*/ 4635 w 9270"/>
              <a:gd name="T67" fmla="*/ 0 h 9270"/>
              <a:gd name="T68" fmla="*/ 6437 w 9270"/>
              <a:gd name="T69" fmla="*/ 367 h 9270"/>
              <a:gd name="T70" fmla="*/ 7915 w 9270"/>
              <a:gd name="T71" fmla="*/ 1355 h 9270"/>
              <a:gd name="T72" fmla="*/ 8903 w 9270"/>
              <a:gd name="T73" fmla="*/ 2833 h 9270"/>
              <a:gd name="T74" fmla="*/ 9270 w 9270"/>
              <a:gd name="T75" fmla="*/ 4635 h 9270"/>
              <a:gd name="T76" fmla="*/ 8903 w 9270"/>
              <a:gd name="T77" fmla="*/ 6437 h 9270"/>
              <a:gd name="T78" fmla="*/ 7915 w 9270"/>
              <a:gd name="T79" fmla="*/ 7914 h 9270"/>
              <a:gd name="T80" fmla="*/ 6437 w 9270"/>
              <a:gd name="T81" fmla="*/ 8902 h 9270"/>
              <a:gd name="T82" fmla="*/ 4635 w 9270"/>
              <a:gd name="T83" fmla="*/ 9270 h 9270"/>
              <a:gd name="T84" fmla="*/ 2833 w 9270"/>
              <a:gd name="T85" fmla="*/ 8902 h 9270"/>
              <a:gd name="T86" fmla="*/ 1355 w 9270"/>
              <a:gd name="T87" fmla="*/ 7914 h 9270"/>
              <a:gd name="T88" fmla="*/ 367 w 9270"/>
              <a:gd name="T89" fmla="*/ 6437 h 9270"/>
              <a:gd name="T90" fmla="*/ 0 w 9270"/>
              <a:gd name="T91" fmla="*/ 4635 h 9270"/>
              <a:gd name="T92" fmla="*/ 367 w 9270"/>
              <a:gd name="T93" fmla="*/ 2833 h 9270"/>
              <a:gd name="T94" fmla="*/ 1355 w 9270"/>
              <a:gd name="T95" fmla="*/ 1355 h 9270"/>
              <a:gd name="T96" fmla="*/ 2833 w 9270"/>
              <a:gd name="T97" fmla="*/ 367 h 9270"/>
              <a:gd name="T98" fmla="*/ 4635 w 9270"/>
              <a:gd name="T99" fmla="*/ 0 h 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270" h="9270">
                <a:moveTo>
                  <a:pt x="6054" y="3368"/>
                </a:moveTo>
                <a:cubicBezTo>
                  <a:pt x="6170" y="3368"/>
                  <a:pt x="6269" y="3409"/>
                  <a:pt x="6352" y="3492"/>
                </a:cubicBezTo>
                <a:cubicBezTo>
                  <a:pt x="6434" y="3574"/>
                  <a:pt x="6476" y="3673"/>
                  <a:pt x="6476" y="3789"/>
                </a:cubicBezTo>
                <a:cubicBezTo>
                  <a:pt x="6476" y="3905"/>
                  <a:pt x="6434" y="4005"/>
                  <a:pt x="6350" y="4089"/>
                </a:cubicBezTo>
                <a:lnTo>
                  <a:pt x="4563" y="5876"/>
                </a:lnTo>
                <a:cubicBezTo>
                  <a:pt x="4482" y="5957"/>
                  <a:pt x="4383" y="5998"/>
                  <a:pt x="4266" y="5998"/>
                </a:cubicBezTo>
                <a:cubicBezTo>
                  <a:pt x="4148" y="5998"/>
                  <a:pt x="4048" y="5957"/>
                  <a:pt x="3967" y="5876"/>
                </a:cubicBezTo>
                <a:lnTo>
                  <a:pt x="3072" y="4984"/>
                </a:lnTo>
                <a:cubicBezTo>
                  <a:pt x="2991" y="4903"/>
                  <a:pt x="2950" y="4804"/>
                  <a:pt x="2950" y="4684"/>
                </a:cubicBezTo>
                <a:cubicBezTo>
                  <a:pt x="2950" y="4568"/>
                  <a:pt x="2991" y="4469"/>
                  <a:pt x="3073" y="4387"/>
                </a:cubicBezTo>
                <a:cubicBezTo>
                  <a:pt x="3156" y="4304"/>
                  <a:pt x="3255" y="4263"/>
                  <a:pt x="3371" y="4263"/>
                </a:cubicBezTo>
                <a:cubicBezTo>
                  <a:pt x="3488" y="4263"/>
                  <a:pt x="3588" y="4304"/>
                  <a:pt x="3671" y="4388"/>
                </a:cubicBezTo>
                <a:lnTo>
                  <a:pt x="4267" y="4984"/>
                </a:lnTo>
                <a:lnTo>
                  <a:pt x="5755" y="3493"/>
                </a:lnTo>
                <a:cubicBezTo>
                  <a:pt x="5838" y="3409"/>
                  <a:pt x="5938" y="3367"/>
                  <a:pt x="6054" y="3367"/>
                </a:cubicBezTo>
                <a:lnTo>
                  <a:pt x="6054" y="3368"/>
                </a:lnTo>
                <a:close/>
                <a:moveTo>
                  <a:pt x="4635" y="843"/>
                </a:moveTo>
                <a:cubicBezTo>
                  <a:pt x="4122" y="843"/>
                  <a:pt x="3630" y="944"/>
                  <a:pt x="3162" y="1145"/>
                </a:cubicBezTo>
                <a:cubicBezTo>
                  <a:pt x="2694" y="1344"/>
                  <a:pt x="2291" y="1615"/>
                  <a:pt x="1953" y="1952"/>
                </a:cubicBezTo>
                <a:cubicBezTo>
                  <a:pt x="1614" y="2291"/>
                  <a:pt x="1345" y="2693"/>
                  <a:pt x="1144" y="3162"/>
                </a:cubicBezTo>
                <a:cubicBezTo>
                  <a:pt x="944" y="3629"/>
                  <a:pt x="844" y="4121"/>
                  <a:pt x="843" y="4635"/>
                </a:cubicBezTo>
                <a:cubicBezTo>
                  <a:pt x="843" y="5147"/>
                  <a:pt x="943" y="5639"/>
                  <a:pt x="1144" y="6108"/>
                </a:cubicBezTo>
                <a:cubicBezTo>
                  <a:pt x="1345" y="6577"/>
                  <a:pt x="1615" y="6979"/>
                  <a:pt x="1953" y="7318"/>
                </a:cubicBezTo>
                <a:cubicBezTo>
                  <a:pt x="2290" y="7655"/>
                  <a:pt x="2693" y="7924"/>
                  <a:pt x="3162" y="8125"/>
                </a:cubicBezTo>
                <a:cubicBezTo>
                  <a:pt x="3631" y="8326"/>
                  <a:pt x="4122" y="8427"/>
                  <a:pt x="4635" y="8427"/>
                </a:cubicBezTo>
                <a:cubicBezTo>
                  <a:pt x="5148" y="8427"/>
                  <a:pt x="5639" y="8326"/>
                  <a:pt x="6108" y="8125"/>
                </a:cubicBezTo>
                <a:cubicBezTo>
                  <a:pt x="6577" y="7924"/>
                  <a:pt x="6980" y="7655"/>
                  <a:pt x="7317" y="7318"/>
                </a:cubicBezTo>
                <a:cubicBezTo>
                  <a:pt x="7655" y="6979"/>
                  <a:pt x="7925" y="6577"/>
                  <a:pt x="8126" y="6108"/>
                </a:cubicBezTo>
                <a:cubicBezTo>
                  <a:pt x="8327" y="5639"/>
                  <a:pt x="8427" y="5147"/>
                  <a:pt x="8427" y="4635"/>
                </a:cubicBezTo>
                <a:cubicBezTo>
                  <a:pt x="8427" y="4121"/>
                  <a:pt x="8326" y="3630"/>
                  <a:pt x="8126" y="3162"/>
                </a:cubicBezTo>
                <a:cubicBezTo>
                  <a:pt x="7925" y="2693"/>
                  <a:pt x="7656" y="2291"/>
                  <a:pt x="7317" y="1952"/>
                </a:cubicBezTo>
                <a:cubicBezTo>
                  <a:pt x="6980" y="1615"/>
                  <a:pt x="6576" y="1344"/>
                  <a:pt x="6108" y="1145"/>
                </a:cubicBezTo>
                <a:cubicBezTo>
                  <a:pt x="5640" y="944"/>
                  <a:pt x="5148" y="843"/>
                  <a:pt x="4635" y="843"/>
                </a:cubicBezTo>
                <a:close/>
                <a:moveTo>
                  <a:pt x="4635" y="0"/>
                </a:moveTo>
                <a:cubicBezTo>
                  <a:pt x="5265" y="0"/>
                  <a:pt x="5866" y="123"/>
                  <a:pt x="6437" y="367"/>
                </a:cubicBezTo>
                <a:cubicBezTo>
                  <a:pt x="7009" y="612"/>
                  <a:pt x="7502" y="941"/>
                  <a:pt x="7915" y="1355"/>
                </a:cubicBezTo>
                <a:cubicBezTo>
                  <a:pt x="8329" y="1768"/>
                  <a:pt x="8658" y="2261"/>
                  <a:pt x="8903" y="2833"/>
                </a:cubicBezTo>
                <a:cubicBezTo>
                  <a:pt x="9147" y="3404"/>
                  <a:pt x="9270" y="4005"/>
                  <a:pt x="9270" y="4635"/>
                </a:cubicBezTo>
                <a:cubicBezTo>
                  <a:pt x="9270" y="5265"/>
                  <a:pt x="9147" y="5865"/>
                  <a:pt x="8903" y="6437"/>
                </a:cubicBezTo>
                <a:cubicBezTo>
                  <a:pt x="8658" y="7008"/>
                  <a:pt x="8329" y="7501"/>
                  <a:pt x="7915" y="7914"/>
                </a:cubicBezTo>
                <a:cubicBezTo>
                  <a:pt x="7501" y="8329"/>
                  <a:pt x="7009" y="8658"/>
                  <a:pt x="6437" y="8902"/>
                </a:cubicBezTo>
                <a:cubicBezTo>
                  <a:pt x="5866" y="9146"/>
                  <a:pt x="5265" y="9270"/>
                  <a:pt x="4635" y="9270"/>
                </a:cubicBezTo>
                <a:cubicBezTo>
                  <a:pt x="4005" y="9270"/>
                  <a:pt x="3404" y="9146"/>
                  <a:pt x="2833" y="8902"/>
                </a:cubicBezTo>
                <a:cubicBezTo>
                  <a:pt x="2261" y="8658"/>
                  <a:pt x="1768" y="8329"/>
                  <a:pt x="1355" y="7914"/>
                </a:cubicBezTo>
                <a:cubicBezTo>
                  <a:pt x="941" y="7501"/>
                  <a:pt x="612" y="7008"/>
                  <a:pt x="367" y="6437"/>
                </a:cubicBezTo>
                <a:cubicBezTo>
                  <a:pt x="123" y="5865"/>
                  <a:pt x="0" y="5265"/>
                  <a:pt x="0" y="4635"/>
                </a:cubicBezTo>
                <a:cubicBezTo>
                  <a:pt x="0" y="4005"/>
                  <a:pt x="123" y="3404"/>
                  <a:pt x="367" y="2833"/>
                </a:cubicBezTo>
                <a:cubicBezTo>
                  <a:pt x="612" y="2261"/>
                  <a:pt x="941" y="1768"/>
                  <a:pt x="1355" y="1355"/>
                </a:cubicBezTo>
                <a:cubicBezTo>
                  <a:pt x="1769" y="941"/>
                  <a:pt x="2261" y="612"/>
                  <a:pt x="2833" y="367"/>
                </a:cubicBezTo>
                <a:cubicBezTo>
                  <a:pt x="3404" y="123"/>
                  <a:pt x="4005" y="0"/>
                  <a:pt x="46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E866B46-DBBD-10BF-3858-EA79CF140668}"/>
              </a:ext>
            </a:extLst>
          </p:cNvPr>
          <p:cNvSpPr/>
          <p:nvPr/>
        </p:nvSpPr>
        <p:spPr>
          <a:xfrm>
            <a:off x="9069243" y="3662068"/>
            <a:ext cx="196823" cy="196823"/>
          </a:xfrm>
          <a:custGeom>
            <a:avLst/>
            <a:gdLst>
              <a:gd name="T0" fmla="*/ 6054 w 9270"/>
              <a:gd name="T1" fmla="*/ 3368 h 9270"/>
              <a:gd name="T2" fmla="*/ 6352 w 9270"/>
              <a:gd name="T3" fmla="*/ 3492 h 9270"/>
              <a:gd name="T4" fmla="*/ 6476 w 9270"/>
              <a:gd name="T5" fmla="*/ 3789 h 9270"/>
              <a:gd name="T6" fmla="*/ 6350 w 9270"/>
              <a:gd name="T7" fmla="*/ 4089 h 9270"/>
              <a:gd name="T8" fmla="*/ 4563 w 9270"/>
              <a:gd name="T9" fmla="*/ 5876 h 9270"/>
              <a:gd name="T10" fmla="*/ 4266 w 9270"/>
              <a:gd name="T11" fmla="*/ 5998 h 9270"/>
              <a:gd name="T12" fmla="*/ 3967 w 9270"/>
              <a:gd name="T13" fmla="*/ 5876 h 9270"/>
              <a:gd name="T14" fmla="*/ 3072 w 9270"/>
              <a:gd name="T15" fmla="*/ 4984 h 9270"/>
              <a:gd name="T16" fmla="*/ 2950 w 9270"/>
              <a:gd name="T17" fmla="*/ 4684 h 9270"/>
              <a:gd name="T18" fmla="*/ 3073 w 9270"/>
              <a:gd name="T19" fmla="*/ 4387 h 9270"/>
              <a:gd name="T20" fmla="*/ 3371 w 9270"/>
              <a:gd name="T21" fmla="*/ 4263 h 9270"/>
              <a:gd name="T22" fmla="*/ 3671 w 9270"/>
              <a:gd name="T23" fmla="*/ 4388 h 9270"/>
              <a:gd name="T24" fmla="*/ 4267 w 9270"/>
              <a:gd name="T25" fmla="*/ 4984 h 9270"/>
              <a:gd name="T26" fmla="*/ 5755 w 9270"/>
              <a:gd name="T27" fmla="*/ 3493 h 9270"/>
              <a:gd name="T28" fmla="*/ 6054 w 9270"/>
              <a:gd name="T29" fmla="*/ 3367 h 9270"/>
              <a:gd name="T30" fmla="*/ 6054 w 9270"/>
              <a:gd name="T31" fmla="*/ 3368 h 9270"/>
              <a:gd name="T32" fmla="*/ 4635 w 9270"/>
              <a:gd name="T33" fmla="*/ 843 h 9270"/>
              <a:gd name="T34" fmla="*/ 3162 w 9270"/>
              <a:gd name="T35" fmla="*/ 1145 h 9270"/>
              <a:gd name="T36" fmla="*/ 1953 w 9270"/>
              <a:gd name="T37" fmla="*/ 1952 h 9270"/>
              <a:gd name="T38" fmla="*/ 1144 w 9270"/>
              <a:gd name="T39" fmla="*/ 3162 h 9270"/>
              <a:gd name="T40" fmla="*/ 843 w 9270"/>
              <a:gd name="T41" fmla="*/ 4635 h 9270"/>
              <a:gd name="T42" fmla="*/ 1144 w 9270"/>
              <a:gd name="T43" fmla="*/ 6108 h 9270"/>
              <a:gd name="T44" fmla="*/ 1953 w 9270"/>
              <a:gd name="T45" fmla="*/ 7318 h 9270"/>
              <a:gd name="T46" fmla="*/ 3162 w 9270"/>
              <a:gd name="T47" fmla="*/ 8125 h 9270"/>
              <a:gd name="T48" fmla="*/ 4635 w 9270"/>
              <a:gd name="T49" fmla="*/ 8427 h 9270"/>
              <a:gd name="T50" fmla="*/ 6108 w 9270"/>
              <a:gd name="T51" fmla="*/ 8125 h 9270"/>
              <a:gd name="T52" fmla="*/ 7317 w 9270"/>
              <a:gd name="T53" fmla="*/ 7318 h 9270"/>
              <a:gd name="T54" fmla="*/ 8126 w 9270"/>
              <a:gd name="T55" fmla="*/ 6108 h 9270"/>
              <a:gd name="T56" fmla="*/ 8427 w 9270"/>
              <a:gd name="T57" fmla="*/ 4635 h 9270"/>
              <a:gd name="T58" fmla="*/ 8126 w 9270"/>
              <a:gd name="T59" fmla="*/ 3162 h 9270"/>
              <a:gd name="T60" fmla="*/ 7317 w 9270"/>
              <a:gd name="T61" fmla="*/ 1952 h 9270"/>
              <a:gd name="T62" fmla="*/ 6108 w 9270"/>
              <a:gd name="T63" fmla="*/ 1145 h 9270"/>
              <a:gd name="T64" fmla="*/ 4635 w 9270"/>
              <a:gd name="T65" fmla="*/ 843 h 9270"/>
              <a:gd name="T66" fmla="*/ 4635 w 9270"/>
              <a:gd name="T67" fmla="*/ 0 h 9270"/>
              <a:gd name="T68" fmla="*/ 6437 w 9270"/>
              <a:gd name="T69" fmla="*/ 367 h 9270"/>
              <a:gd name="T70" fmla="*/ 7915 w 9270"/>
              <a:gd name="T71" fmla="*/ 1355 h 9270"/>
              <a:gd name="T72" fmla="*/ 8903 w 9270"/>
              <a:gd name="T73" fmla="*/ 2833 h 9270"/>
              <a:gd name="T74" fmla="*/ 9270 w 9270"/>
              <a:gd name="T75" fmla="*/ 4635 h 9270"/>
              <a:gd name="T76" fmla="*/ 8903 w 9270"/>
              <a:gd name="T77" fmla="*/ 6437 h 9270"/>
              <a:gd name="T78" fmla="*/ 7915 w 9270"/>
              <a:gd name="T79" fmla="*/ 7914 h 9270"/>
              <a:gd name="T80" fmla="*/ 6437 w 9270"/>
              <a:gd name="T81" fmla="*/ 8902 h 9270"/>
              <a:gd name="T82" fmla="*/ 4635 w 9270"/>
              <a:gd name="T83" fmla="*/ 9270 h 9270"/>
              <a:gd name="T84" fmla="*/ 2833 w 9270"/>
              <a:gd name="T85" fmla="*/ 8902 h 9270"/>
              <a:gd name="T86" fmla="*/ 1355 w 9270"/>
              <a:gd name="T87" fmla="*/ 7914 h 9270"/>
              <a:gd name="T88" fmla="*/ 367 w 9270"/>
              <a:gd name="T89" fmla="*/ 6437 h 9270"/>
              <a:gd name="T90" fmla="*/ 0 w 9270"/>
              <a:gd name="T91" fmla="*/ 4635 h 9270"/>
              <a:gd name="T92" fmla="*/ 367 w 9270"/>
              <a:gd name="T93" fmla="*/ 2833 h 9270"/>
              <a:gd name="T94" fmla="*/ 1355 w 9270"/>
              <a:gd name="T95" fmla="*/ 1355 h 9270"/>
              <a:gd name="T96" fmla="*/ 2833 w 9270"/>
              <a:gd name="T97" fmla="*/ 367 h 9270"/>
              <a:gd name="T98" fmla="*/ 4635 w 9270"/>
              <a:gd name="T99" fmla="*/ 0 h 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270" h="9270">
                <a:moveTo>
                  <a:pt x="6054" y="3368"/>
                </a:moveTo>
                <a:cubicBezTo>
                  <a:pt x="6170" y="3368"/>
                  <a:pt x="6269" y="3409"/>
                  <a:pt x="6352" y="3492"/>
                </a:cubicBezTo>
                <a:cubicBezTo>
                  <a:pt x="6434" y="3574"/>
                  <a:pt x="6476" y="3673"/>
                  <a:pt x="6476" y="3789"/>
                </a:cubicBezTo>
                <a:cubicBezTo>
                  <a:pt x="6476" y="3905"/>
                  <a:pt x="6434" y="4005"/>
                  <a:pt x="6350" y="4089"/>
                </a:cubicBezTo>
                <a:lnTo>
                  <a:pt x="4563" y="5876"/>
                </a:lnTo>
                <a:cubicBezTo>
                  <a:pt x="4482" y="5957"/>
                  <a:pt x="4383" y="5998"/>
                  <a:pt x="4266" y="5998"/>
                </a:cubicBezTo>
                <a:cubicBezTo>
                  <a:pt x="4148" y="5998"/>
                  <a:pt x="4048" y="5957"/>
                  <a:pt x="3967" y="5876"/>
                </a:cubicBezTo>
                <a:lnTo>
                  <a:pt x="3072" y="4984"/>
                </a:lnTo>
                <a:cubicBezTo>
                  <a:pt x="2991" y="4903"/>
                  <a:pt x="2950" y="4804"/>
                  <a:pt x="2950" y="4684"/>
                </a:cubicBezTo>
                <a:cubicBezTo>
                  <a:pt x="2950" y="4568"/>
                  <a:pt x="2991" y="4469"/>
                  <a:pt x="3073" y="4387"/>
                </a:cubicBezTo>
                <a:cubicBezTo>
                  <a:pt x="3156" y="4304"/>
                  <a:pt x="3255" y="4263"/>
                  <a:pt x="3371" y="4263"/>
                </a:cubicBezTo>
                <a:cubicBezTo>
                  <a:pt x="3488" y="4263"/>
                  <a:pt x="3588" y="4304"/>
                  <a:pt x="3671" y="4388"/>
                </a:cubicBezTo>
                <a:lnTo>
                  <a:pt x="4267" y="4984"/>
                </a:lnTo>
                <a:lnTo>
                  <a:pt x="5755" y="3493"/>
                </a:lnTo>
                <a:cubicBezTo>
                  <a:pt x="5838" y="3409"/>
                  <a:pt x="5938" y="3367"/>
                  <a:pt x="6054" y="3367"/>
                </a:cubicBezTo>
                <a:lnTo>
                  <a:pt x="6054" y="3368"/>
                </a:lnTo>
                <a:close/>
                <a:moveTo>
                  <a:pt x="4635" y="843"/>
                </a:moveTo>
                <a:cubicBezTo>
                  <a:pt x="4122" y="843"/>
                  <a:pt x="3630" y="944"/>
                  <a:pt x="3162" y="1145"/>
                </a:cubicBezTo>
                <a:cubicBezTo>
                  <a:pt x="2694" y="1344"/>
                  <a:pt x="2291" y="1615"/>
                  <a:pt x="1953" y="1952"/>
                </a:cubicBezTo>
                <a:cubicBezTo>
                  <a:pt x="1614" y="2291"/>
                  <a:pt x="1345" y="2693"/>
                  <a:pt x="1144" y="3162"/>
                </a:cubicBezTo>
                <a:cubicBezTo>
                  <a:pt x="944" y="3629"/>
                  <a:pt x="844" y="4121"/>
                  <a:pt x="843" y="4635"/>
                </a:cubicBezTo>
                <a:cubicBezTo>
                  <a:pt x="843" y="5147"/>
                  <a:pt x="943" y="5639"/>
                  <a:pt x="1144" y="6108"/>
                </a:cubicBezTo>
                <a:cubicBezTo>
                  <a:pt x="1345" y="6577"/>
                  <a:pt x="1615" y="6979"/>
                  <a:pt x="1953" y="7318"/>
                </a:cubicBezTo>
                <a:cubicBezTo>
                  <a:pt x="2290" y="7655"/>
                  <a:pt x="2693" y="7924"/>
                  <a:pt x="3162" y="8125"/>
                </a:cubicBezTo>
                <a:cubicBezTo>
                  <a:pt x="3631" y="8326"/>
                  <a:pt x="4122" y="8427"/>
                  <a:pt x="4635" y="8427"/>
                </a:cubicBezTo>
                <a:cubicBezTo>
                  <a:pt x="5148" y="8427"/>
                  <a:pt x="5639" y="8326"/>
                  <a:pt x="6108" y="8125"/>
                </a:cubicBezTo>
                <a:cubicBezTo>
                  <a:pt x="6577" y="7924"/>
                  <a:pt x="6980" y="7655"/>
                  <a:pt x="7317" y="7318"/>
                </a:cubicBezTo>
                <a:cubicBezTo>
                  <a:pt x="7655" y="6979"/>
                  <a:pt x="7925" y="6577"/>
                  <a:pt x="8126" y="6108"/>
                </a:cubicBezTo>
                <a:cubicBezTo>
                  <a:pt x="8327" y="5639"/>
                  <a:pt x="8427" y="5147"/>
                  <a:pt x="8427" y="4635"/>
                </a:cubicBezTo>
                <a:cubicBezTo>
                  <a:pt x="8427" y="4121"/>
                  <a:pt x="8326" y="3630"/>
                  <a:pt x="8126" y="3162"/>
                </a:cubicBezTo>
                <a:cubicBezTo>
                  <a:pt x="7925" y="2693"/>
                  <a:pt x="7656" y="2291"/>
                  <a:pt x="7317" y="1952"/>
                </a:cubicBezTo>
                <a:cubicBezTo>
                  <a:pt x="6980" y="1615"/>
                  <a:pt x="6576" y="1344"/>
                  <a:pt x="6108" y="1145"/>
                </a:cubicBezTo>
                <a:cubicBezTo>
                  <a:pt x="5640" y="944"/>
                  <a:pt x="5148" y="843"/>
                  <a:pt x="4635" y="843"/>
                </a:cubicBezTo>
                <a:close/>
                <a:moveTo>
                  <a:pt x="4635" y="0"/>
                </a:moveTo>
                <a:cubicBezTo>
                  <a:pt x="5265" y="0"/>
                  <a:pt x="5866" y="123"/>
                  <a:pt x="6437" y="367"/>
                </a:cubicBezTo>
                <a:cubicBezTo>
                  <a:pt x="7009" y="612"/>
                  <a:pt x="7502" y="941"/>
                  <a:pt x="7915" y="1355"/>
                </a:cubicBezTo>
                <a:cubicBezTo>
                  <a:pt x="8329" y="1768"/>
                  <a:pt x="8658" y="2261"/>
                  <a:pt x="8903" y="2833"/>
                </a:cubicBezTo>
                <a:cubicBezTo>
                  <a:pt x="9147" y="3404"/>
                  <a:pt x="9270" y="4005"/>
                  <a:pt x="9270" y="4635"/>
                </a:cubicBezTo>
                <a:cubicBezTo>
                  <a:pt x="9270" y="5265"/>
                  <a:pt x="9147" y="5865"/>
                  <a:pt x="8903" y="6437"/>
                </a:cubicBezTo>
                <a:cubicBezTo>
                  <a:pt x="8658" y="7008"/>
                  <a:pt x="8329" y="7501"/>
                  <a:pt x="7915" y="7914"/>
                </a:cubicBezTo>
                <a:cubicBezTo>
                  <a:pt x="7501" y="8329"/>
                  <a:pt x="7009" y="8658"/>
                  <a:pt x="6437" y="8902"/>
                </a:cubicBezTo>
                <a:cubicBezTo>
                  <a:pt x="5866" y="9146"/>
                  <a:pt x="5265" y="9270"/>
                  <a:pt x="4635" y="9270"/>
                </a:cubicBezTo>
                <a:cubicBezTo>
                  <a:pt x="4005" y="9270"/>
                  <a:pt x="3404" y="9146"/>
                  <a:pt x="2833" y="8902"/>
                </a:cubicBezTo>
                <a:cubicBezTo>
                  <a:pt x="2261" y="8658"/>
                  <a:pt x="1768" y="8329"/>
                  <a:pt x="1355" y="7914"/>
                </a:cubicBezTo>
                <a:cubicBezTo>
                  <a:pt x="941" y="7501"/>
                  <a:pt x="612" y="7008"/>
                  <a:pt x="367" y="6437"/>
                </a:cubicBezTo>
                <a:cubicBezTo>
                  <a:pt x="123" y="5865"/>
                  <a:pt x="0" y="5265"/>
                  <a:pt x="0" y="4635"/>
                </a:cubicBezTo>
                <a:cubicBezTo>
                  <a:pt x="0" y="4005"/>
                  <a:pt x="123" y="3404"/>
                  <a:pt x="367" y="2833"/>
                </a:cubicBezTo>
                <a:cubicBezTo>
                  <a:pt x="612" y="2261"/>
                  <a:pt x="941" y="1768"/>
                  <a:pt x="1355" y="1355"/>
                </a:cubicBezTo>
                <a:cubicBezTo>
                  <a:pt x="1769" y="941"/>
                  <a:pt x="2261" y="612"/>
                  <a:pt x="2833" y="367"/>
                </a:cubicBezTo>
                <a:cubicBezTo>
                  <a:pt x="3404" y="123"/>
                  <a:pt x="4005" y="0"/>
                  <a:pt x="46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07978E-0472-1A06-0C9A-64AA9CA41692}"/>
              </a:ext>
            </a:extLst>
          </p:cNvPr>
          <p:cNvSpPr txBox="1"/>
          <p:nvPr/>
        </p:nvSpPr>
        <p:spPr>
          <a:xfrm>
            <a:off x="6026549" y="5350498"/>
            <a:ext cx="6094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三极拙楷简体" panose="00000500000000000000" pitchFamily="2" charset="-122"/>
                <a:ea typeface="三极拙楷简体" panose="00000500000000000000" pitchFamily="2" charset="-122"/>
              </a:rPr>
              <a:t>第一个局部最大值作为重建维度</a:t>
            </a:r>
            <a:r>
              <a:rPr lang="en-US" altLang="zh-CN" sz="2400" dirty="0">
                <a:solidFill>
                  <a:srgbClr val="000000"/>
                </a:solidFill>
                <a:latin typeface="三极拙楷简体" panose="00000500000000000000" pitchFamily="2" charset="-122"/>
                <a:ea typeface="三极拙楷简体" panose="00000500000000000000" pitchFamily="2" charset="-122"/>
              </a:rPr>
              <a:t>m</a:t>
            </a:r>
            <a:endParaRPr lang="zh-CN" altLang="en-US" sz="2400" dirty="0">
              <a:solidFill>
                <a:srgbClr val="000000"/>
              </a:solidFill>
              <a:latin typeface="三极拙楷简体" panose="00000500000000000000" pitchFamily="2" charset="-122"/>
              <a:ea typeface="三极拙楷简体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568FA43-36EC-F337-7F82-C8E20BE01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264" y="4009208"/>
            <a:ext cx="36480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DD1E44E-3412-5588-3D8D-731692AC98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“大致”原理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DFF40F-0037-149E-00A0-D365D9CBB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E6D669-383B-60B6-B404-741E5CFF06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DA2F42E-7A34-F23F-9932-69165FCA6D6B}"/>
              </a:ext>
            </a:extLst>
          </p:cNvPr>
          <p:cNvSpPr/>
          <p:nvPr/>
        </p:nvSpPr>
        <p:spPr>
          <a:xfrm>
            <a:off x="427484" y="2779440"/>
            <a:ext cx="196823" cy="196823"/>
          </a:xfrm>
          <a:custGeom>
            <a:avLst/>
            <a:gdLst>
              <a:gd name="T0" fmla="*/ 6054 w 9270"/>
              <a:gd name="T1" fmla="*/ 3368 h 9270"/>
              <a:gd name="T2" fmla="*/ 6352 w 9270"/>
              <a:gd name="T3" fmla="*/ 3492 h 9270"/>
              <a:gd name="T4" fmla="*/ 6476 w 9270"/>
              <a:gd name="T5" fmla="*/ 3789 h 9270"/>
              <a:gd name="T6" fmla="*/ 6350 w 9270"/>
              <a:gd name="T7" fmla="*/ 4089 h 9270"/>
              <a:gd name="T8" fmla="*/ 4563 w 9270"/>
              <a:gd name="T9" fmla="*/ 5876 h 9270"/>
              <a:gd name="T10" fmla="*/ 4266 w 9270"/>
              <a:gd name="T11" fmla="*/ 5998 h 9270"/>
              <a:gd name="T12" fmla="*/ 3967 w 9270"/>
              <a:gd name="T13" fmla="*/ 5876 h 9270"/>
              <a:gd name="T14" fmla="*/ 3072 w 9270"/>
              <a:gd name="T15" fmla="*/ 4984 h 9270"/>
              <a:gd name="T16" fmla="*/ 2950 w 9270"/>
              <a:gd name="T17" fmla="*/ 4684 h 9270"/>
              <a:gd name="T18" fmla="*/ 3073 w 9270"/>
              <a:gd name="T19" fmla="*/ 4387 h 9270"/>
              <a:gd name="T20" fmla="*/ 3371 w 9270"/>
              <a:gd name="T21" fmla="*/ 4263 h 9270"/>
              <a:gd name="T22" fmla="*/ 3671 w 9270"/>
              <a:gd name="T23" fmla="*/ 4388 h 9270"/>
              <a:gd name="T24" fmla="*/ 4267 w 9270"/>
              <a:gd name="T25" fmla="*/ 4984 h 9270"/>
              <a:gd name="T26" fmla="*/ 5755 w 9270"/>
              <a:gd name="T27" fmla="*/ 3493 h 9270"/>
              <a:gd name="T28" fmla="*/ 6054 w 9270"/>
              <a:gd name="T29" fmla="*/ 3367 h 9270"/>
              <a:gd name="T30" fmla="*/ 6054 w 9270"/>
              <a:gd name="T31" fmla="*/ 3368 h 9270"/>
              <a:gd name="T32" fmla="*/ 4635 w 9270"/>
              <a:gd name="T33" fmla="*/ 843 h 9270"/>
              <a:gd name="T34" fmla="*/ 3162 w 9270"/>
              <a:gd name="T35" fmla="*/ 1145 h 9270"/>
              <a:gd name="T36" fmla="*/ 1953 w 9270"/>
              <a:gd name="T37" fmla="*/ 1952 h 9270"/>
              <a:gd name="T38" fmla="*/ 1144 w 9270"/>
              <a:gd name="T39" fmla="*/ 3162 h 9270"/>
              <a:gd name="T40" fmla="*/ 843 w 9270"/>
              <a:gd name="T41" fmla="*/ 4635 h 9270"/>
              <a:gd name="T42" fmla="*/ 1144 w 9270"/>
              <a:gd name="T43" fmla="*/ 6108 h 9270"/>
              <a:gd name="T44" fmla="*/ 1953 w 9270"/>
              <a:gd name="T45" fmla="*/ 7318 h 9270"/>
              <a:gd name="T46" fmla="*/ 3162 w 9270"/>
              <a:gd name="T47" fmla="*/ 8125 h 9270"/>
              <a:gd name="T48" fmla="*/ 4635 w 9270"/>
              <a:gd name="T49" fmla="*/ 8427 h 9270"/>
              <a:gd name="T50" fmla="*/ 6108 w 9270"/>
              <a:gd name="T51" fmla="*/ 8125 h 9270"/>
              <a:gd name="T52" fmla="*/ 7317 w 9270"/>
              <a:gd name="T53" fmla="*/ 7318 h 9270"/>
              <a:gd name="T54" fmla="*/ 8126 w 9270"/>
              <a:gd name="T55" fmla="*/ 6108 h 9270"/>
              <a:gd name="T56" fmla="*/ 8427 w 9270"/>
              <a:gd name="T57" fmla="*/ 4635 h 9270"/>
              <a:gd name="T58" fmla="*/ 8126 w 9270"/>
              <a:gd name="T59" fmla="*/ 3162 h 9270"/>
              <a:gd name="T60" fmla="*/ 7317 w 9270"/>
              <a:gd name="T61" fmla="*/ 1952 h 9270"/>
              <a:gd name="T62" fmla="*/ 6108 w 9270"/>
              <a:gd name="T63" fmla="*/ 1145 h 9270"/>
              <a:gd name="T64" fmla="*/ 4635 w 9270"/>
              <a:gd name="T65" fmla="*/ 843 h 9270"/>
              <a:gd name="T66" fmla="*/ 4635 w 9270"/>
              <a:gd name="T67" fmla="*/ 0 h 9270"/>
              <a:gd name="T68" fmla="*/ 6437 w 9270"/>
              <a:gd name="T69" fmla="*/ 367 h 9270"/>
              <a:gd name="T70" fmla="*/ 7915 w 9270"/>
              <a:gd name="T71" fmla="*/ 1355 h 9270"/>
              <a:gd name="T72" fmla="*/ 8903 w 9270"/>
              <a:gd name="T73" fmla="*/ 2833 h 9270"/>
              <a:gd name="T74" fmla="*/ 9270 w 9270"/>
              <a:gd name="T75" fmla="*/ 4635 h 9270"/>
              <a:gd name="T76" fmla="*/ 8903 w 9270"/>
              <a:gd name="T77" fmla="*/ 6437 h 9270"/>
              <a:gd name="T78" fmla="*/ 7915 w 9270"/>
              <a:gd name="T79" fmla="*/ 7914 h 9270"/>
              <a:gd name="T80" fmla="*/ 6437 w 9270"/>
              <a:gd name="T81" fmla="*/ 8902 h 9270"/>
              <a:gd name="T82" fmla="*/ 4635 w 9270"/>
              <a:gd name="T83" fmla="*/ 9270 h 9270"/>
              <a:gd name="T84" fmla="*/ 2833 w 9270"/>
              <a:gd name="T85" fmla="*/ 8902 h 9270"/>
              <a:gd name="T86" fmla="*/ 1355 w 9270"/>
              <a:gd name="T87" fmla="*/ 7914 h 9270"/>
              <a:gd name="T88" fmla="*/ 367 w 9270"/>
              <a:gd name="T89" fmla="*/ 6437 h 9270"/>
              <a:gd name="T90" fmla="*/ 0 w 9270"/>
              <a:gd name="T91" fmla="*/ 4635 h 9270"/>
              <a:gd name="T92" fmla="*/ 367 w 9270"/>
              <a:gd name="T93" fmla="*/ 2833 h 9270"/>
              <a:gd name="T94" fmla="*/ 1355 w 9270"/>
              <a:gd name="T95" fmla="*/ 1355 h 9270"/>
              <a:gd name="T96" fmla="*/ 2833 w 9270"/>
              <a:gd name="T97" fmla="*/ 367 h 9270"/>
              <a:gd name="T98" fmla="*/ 4635 w 9270"/>
              <a:gd name="T99" fmla="*/ 0 h 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270" h="9270">
                <a:moveTo>
                  <a:pt x="6054" y="3368"/>
                </a:moveTo>
                <a:cubicBezTo>
                  <a:pt x="6170" y="3368"/>
                  <a:pt x="6269" y="3409"/>
                  <a:pt x="6352" y="3492"/>
                </a:cubicBezTo>
                <a:cubicBezTo>
                  <a:pt x="6434" y="3574"/>
                  <a:pt x="6476" y="3673"/>
                  <a:pt x="6476" y="3789"/>
                </a:cubicBezTo>
                <a:cubicBezTo>
                  <a:pt x="6476" y="3905"/>
                  <a:pt x="6434" y="4005"/>
                  <a:pt x="6350" y="4089"/>
                </a:cubicBezTo>
                <a:lnTo>
                  <a:pt x="4563" y="5876"/>
                </a:lnTo>
                <a:cubicBezTo>
                  <a:pt x="4482" y="5957"/>
                  <a:pt x="4383" y="5998"/>
                  <a:pt x="4266" y="5998"/>
                </a:cubicBezTo>
                <a:cubicBezTo>
                  <a:pt x="4148" y="5998"/>
                  <a:pt x="4048" y="5957"/>
                  <a:pt x="3967" y="5876"/>
                </a:cubicBezTo>
                <a:lnTo>
                  <a:pt x="3072" y="4984"/>
                </a:lnTo>
                <a:cubicBezTo>
                  <a:pt x="2991" y="4903"/>
                  <a:pt x="2950" y="4804"/>
                  <a:pt x="2950" y="4684"/>
                </a:cubicBezTo>
                <a:cubicBezTo>
                  <a:pt x="2950" y="4568"/>
                  <a:pt x="2991" y="4469"/>
                  <a:pt x="3073" y="4387"/>
                </a:cubicBezTo>
                <a:cubicBezTo>
                  <a:pt x="3156" y="4304"/>
                  <a:pt x="3255" y="4263"/>
                  <a:pt x="3371" y="4263"/>
                </a:cubicBezTo>
                <a:cubicBezTo>
                  <a:pt x="3488" y="4263"/>
                  <a:pt x="3588" y="4304"/>
                  <a:pt x="3671" y="4388"/>
                </a:cubicBezTo>
                <a:lnTo>
                  <a:pt x="4267" y="4984"/>
                </a:lnTo>
                <a:lnTo>
                  <a:pt x="5755" y="3493"/>
                </a:lnTo>
                <a:cubicBezTo>
                  <a:pt x="5838" y="3409"/>
                  <a:pt x="5938" y="3367"/>
                  <a:pt x="6054" y="3367"/>
                </a:cubicBezTo>
                <a:lnTo>
                  <a:pt x="6054" y="3368"/>
                </a:lnTo>
                <a:close/>
                <a:moveTo>
                  <a:pt x="4635" y="843"/>
                </a:moveTo>
                <a:cubicBezTo>
                  <a:pt x="4122" y="843"/>
                  <a:pt x="3630" y="944"/>
                  <a:pt x="3162" y="1145"/>
                </a:cubicBezTo>
                <a:cubicBezTo>
                  <a:pt x="2694" y="1344"/>
                  <a:pt x="2291" y="1615"/>
                  <a:pt x="1953" y="1952"/>
                </a:cubicBezTo>
                <a:cubicBezTo>
                  <a:pt x="1614" y="2291"/>
                  <a:pt x="1345" y="2693"/>
                  <a:pt x="1144" y="3162"/>
                </a:cubicBezTo>
                <a:cubicBezTo>
                  <a:pt x="944" y="3629"/>
                  <a:pt x="844" y="4121"/>
                  <a:pt x="843" y="4635"/>
                </a:cubicBezTo>
                <a:cubicBezTo>
                  <a:pt x="843" y="5147"/>
                  <a:pt x="943" y="5639"/>
                  <a:pt x="1144" y="6108"/>
                </a:cubicBezTo>
                <a:cubicBezTo>
                  <a:pt x="1345" y="6577"/>
                  <a:pt x="1615" y="6979"/>
                  <a:pt x="1953" y="7318"/>
                </a:cubicBezTo>
                <a:cubicBezTo>
                  <a:pt x="2290" y="7655"/>
                  <a:pt x="2693" y="7924"/>
                  <a:pt x="3162" y="8125"/>
                </a:cubicBezTo>
                <a:cubicBezTo>
                  <a:pt x="3631" y="8326"/>
                  <a:pt x="4122" y="8427"/>
                  <a:pt x="4635" y="8427"/>
                </a:cubicBezTo>
                <a:cubicBezTo>
                  <a:pt x="5148" y="8427"/>
                  <a:pt x="5639" y="8326"/>
                  <a:pt x="6108" y="8125"/>
                </a:cubicBezTo>
                <a:cubicBezTo>
                  <a:pt x="6577" y="7924"/>
                  <a:pt x="6980" y="7655"/>
                  <a:pt x="7317" y="7318"/>
                </a:cubicBezTo>
                <a:cubicBezTo>
                  <a:pt x="7655" y="6979"/>
                  <a:pt x="7925" y="6577"/>
                  <a:pt x="8126" y="6108"/>
                </a:cubicBezTo>
                <a:cubicBezTo>
                  <a:pt x="8327" y="5639"/>
                  <a:pt x="8427" y="5147"/>
                  <a:pt x="8427" y="4635"/>
                </a:cubicBezTo>
                <a:cubicBezTo>
                  <a:pt x="8427" y="4121"/>
                  <a:pt x="8326" y="3630"/>
                  <a:pt x="8126" y="3162"/>
                </a:cubicBezTo>
                <a:cubicBezTo>
                  <a:pt x="7925" y="2693"/>
                  <a:pt x="7656" y="2291"/>
                  <a:pt x="7317" y="1952"/>
                </a:cubicBezTo>
                <a:cubicBezTo>
                  <a:pt x="6980" y="1615"/>
                  <a:pt x="6576" y="1344"/>
                  <a:pt x="6108" y="1145"/>
                </a:cubicBezTo>
                <a:cubicBezTo>
                  <a:pt x="5640" y="944"/>
                  <a:pt x="5148" y="843"/>
                  <a:pt x="4635" y="843"/>
                </a:cubicBezTo>
                <a:close/>
                <a:moveTo>
                  <a:pt x="4635" y="0"/>
                </a:moveTo>
                <a:cubicBezTo>
                  <a:pt x="5265" y="0"/>
                  <a:pt x="5866" y="123"/>
                  <a:pt x="6437" y="367"/>
                </a:cubicBezTo>
                <a:cubicBezTo>
                  <a:pt x="7009" y="612"/>
                  <a:pt x="7502" y="941"/>
                  <a:pt x="7915" y="1355"/>
                </a:cubicBezTo>
                <a:cubicBezTo>
                  <a:pt x="8329" y="1768"/>
                  <a:pt x="8658" y="2261"/>
                  <a:pt x="8903" y="2833"/>
                </a:cubicBezTo>
                <a:cubicBezTo>
                  <a:pt x="9147" y="3404"/>
                  <a:pt x="9270" y="4005"/>
                  <a:pt x="9270" y="4635"/>
                </a:cubicBezTo>
                <a:cubicBezTo>
                  <a:pt x="9270" y="5265"/>
                  <a:pt x="9147" y="5865"/>
                  <a:pt x="8903" y="6437"/>
                </a:cubicBezTo>
                <a:cubicBezTo>
                  <a:pt x="8658" y="7008"/>
                  <a:pt x="8329" y="7501"/>
                  <a:pt x="7915" y="7914"/>
                </a:cubicBezTo>
                <a:cubicBezTo>
                  <a:pt x="7501" y="8329"/>
                  <a:pt x="7009" y="8658"/>
                  <a:pt x="6437" y="8902"/>
                </a:cubicBezTo>
                <a:cubicBezTo>
                  <a:pt x="5866" y="9146"/>
                  <a:pt x="5265" y="9270"/>
                  <a:pt x="4635" y="9270"/>
                </a:cubicBezTo>
                <a:cubicBezTo>
                  <a:pt x="4005" y="9270"/>
                  <a:pt x="3404" y="9146"/>
                  <a:pt x="2833" y="8902"/>
                </a:cubicBezTo>
                <a:cubicBezTo>
                  <a:pt x="2261" y="8658"/>
                  <a:pt x="1768" y="8329"/>
                  <a:pt x="1355" y="7914"/>
                </a:cubicBezTo>
                <a:cubicBezTo>
                  <a:pt x="941" y="7501"/>
                  <a:pt x="612" y="7008"/>
                  <a:pt x="367" y="6437"/>
                </a:cubicBezTo>
                <a:cubicBezTo>
                  <a:pt x="123" y="5865"/>
                  <a:pt x="0" y="5265"/>
                  <a:pt x="0" y="4635"/>
                </a:cubicBezTo>
                <a:cubicBezTo>
                  <a:pt x="0" y="4005"/>
                  <a:pt x="123" y="3404"/>
                  <a:pt x="367" y="2833"/>
                </a:cubicBezTo>
                <a:cubicBezTo>
                  <a:pt x="612" y="2261"/>
                  <a:pt x="941" y="1768"/>
                  <a:pt x="1355" y="1355"/>
                </a:cubicBezTo>
                <a:cubicBezTo>
                  <a:pt x="1769" y="941"/>
                  <a:pt x="2261" y="612"/>
                  <a:pt x="2833" y="367"/>
                </a:cubicBezTo>
                <a:cubicBezTo>
                  <a:pt x="3404" y="123"/>
                  <a:pt x="4005" y="0"/>
                  <a:pt x="46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AD139EB-17AC-EDE9-4F20-EB790CA6B8EA}"/>
              </a:ext>
            </a:extLst>
          </p:cNvPr>
          <p:cNvSpPr/>
          <p:nvPr/>
        </p:nvSpPr>
        <p:spPr>
          <a:xfrm>
            <a:off x="531718" y="1016358"/>
            <a:ext cx="196823" cy="196823"/>
          </a:xfrm>
          <a:custGeom>
            <a:avLst/>
            <a:gdLst>
              <a:gd name="T0" fmla="*/ 6054 w 9270"/>
              <a:gd name="T1" fmla="*/ 3368 h 9270"/>
              <a:gd name="T2" fmla="*/ 6352 w 9270"/>
              <a:gd name="T3" fmla="*/ 3492 h 9270"/>
              <a:gd name="T4" fmla="*/ 6476 w 9270"/>
              <a:gd name="T5" fmla="*/ 3789 h 9270"/>
              <a:gd name="T6" fmla="*/ 6350 w 9270"/>
              <a:gd name="T7" fmla="*/ 4089 h 9270"/>
              <a:gd name="T8" fmla="*/ 4563 w 9270"/>
              <a:gd name="T9" fmla="*/ 5876 h 9270"/>
              <a:gd name="T10" fmla="*/ 4266 w 9270"/>
              <a:gd name="T11" fmla="*/ 5998 h 9270"/>
              <a:gd name="T12" fmla="*/ 3967 w 9270"/>
              <a:gd name="T13" fmla="*/ 5876 h 9270"/>
              <a:gd name="T14" fmla="*/ 3072 w 9270"/>
              <a:gd name="T15" fmla="*/ 4984 h 9270"/>
              <a:gd name="T16" fmla="*/ 2950 w 9270"/>
              <a:gd name="T17" fmla="*/ 4684 h 9270"/>
              <a:gd name="T18" fmla="*/ 3073 w 9270"/>
              <a:gd name="T19" fmla="*/ 4387 h 9270"/>
              <a:gd name="T20" fmla="*/ 3371 w 9270"/>
              <a:gd name="T21" fmla="*/ 4263 h 9270"/>
              <a:gd name="T22" fmla="*/ 3671 w 9270"/>
              <a:gd name="T23" fmla="*/ 4388 h 9270"/>
              <a:gd name="T24" fmla="*/ 4267 w 9270"/>
              <a:gd name="T25" fmla="*/ 4984 h 9270"/>
              <a:gd name="T26" fmla="*/ 5755 w 9270"/>
              <a:gd name="T27" fmla="*/ 3493 h 9270"/>
              <a:gd name="T28" fmla="*/ 6054 w 9270"/>
              <a:gd name="T29" fmla="*/ 3367 h 9270"/>
              <a:gd name="T30" fmla="*/ 6054 w 9270"/>
              <a:gd name="T31" fmla="*/ 3368 h 9270"/>
              <a:gd name="T32" fmla="*/ 4635 w 9270"/>
              <a:gd name="T33" fmla="*/ 843 h 9270"/>
              <a:gd name="T34" fmla="*/ 3162 w 9270"/>
              <a:gd name="T35" fmla="*/ 1145 h 9270"/>
              <a:gd name="T36" fmla="*/ 1953 w 9270"/>
              <a:gd name="T37" fmla="*/ 1952 h 9270"/>
              <a:gd name="T38" fmla="*/ 1144 w 9270"/>
              <a:gd name="T39" fmla="*/ 3162 h 9270"/>
              <a:gd name="T40" fmla="*/ 843 w 9270"/>
              <a:gd name="T41" fmla="*/ 4635 h 9270"/>
              <a:gd name="T42" fmla="*/ 1144 w 9270"/>
              <a:gd name="T43" fmla="*/ 6108 h 9270"/>
              <a:gd name="T44" fmla="*/ 1953 w 9270"/>
              <a:gd name="T45" fmla="*/ 7318 h 9270"/>
              <a:gd name="T46" fmla="*/ 3162 w 9270"/>
              <a:gd name="T47" fmla="*/ 8125 h 9270"/>
              <a:gd name="T48" fmla="*/ 4635 w 9270"/>
              <a:gd name="T49" fmla="*/ 8427 h 9270"/>
              <a:gd name="T50" fmla="*/ 6108 w 9270"/>
              <a:gd name="T51" fmla="*/ 8125 h 9270"/>
              <a:gd name="T52" fmla="*/ 7317 w 9270"/>
              <a:gd name="T53" fmla="*/ 7318 h 9270"/>
              <a:gd name="T54" fmla="*/ 8126 w 9270"/>
              <a:gd name="T55" fmla="*/ 6108 h 9270"/>
              <a:gd name="T56" fmla="*/ 8427 w 9270"/>
              <a:gd name="T57" fmla="*/ 4635 h 9270"/>
              <a:gd name="T58" fmla="*/ 8126 w 9270"/>
              <a:gd name="T59" fmla="*/ 3162 h 9270"/>
              <a:gd name="T60" fmla="*/ 7317 w 9270"/>
              <a:gd name="T61" fmla="*/ 1952 h 9270"/>
              <a:gd name="T62" fmla="*/ 6108 w 9270"/>
              <a:gd name="T63" fmla="*/ 1145 h 9270"/>
              <a:gd name="T64" fmla="*/ 4635 w 9270"/>
              <a:gd name="T65" fmla="*/ 843 h 9270"/>
              <a:gd name="T66" fmla="*/ 4635 w 9270"/>
              <a:gd name="T67" fmla="*/ 0 h 9270"/>
              <a:gd name="T68" fmla="*/ 6437 w 9270"/>
              <a:gd name="T69" fmla="*/ 367 h 9270"/>
              <a:gd name="T70" fmla="*/ 7915 w 9270"/>
              <a:gd name="T71" fmla="*/ 1355 h 9270"/>
              <a:gd name="T72" fmla="*/ 8903 w 9270"/>
              <a:gd name="T73" fmla="*/ 2833 h 9270"/>
              <a:gd name="T74" fmla="*/ 9270 w 9270"/>
              <a:gd name="T75" fmla="*/ 4635 h 9270"/>
              <a:gd name="T76" fmla="*/ 8903 w 9270"/>
              <a:gd name="T77" fmla="*/ 6437 h 9270"/>
              <a:gd name="T78" fmla="*/ 7915 w 9270"/>
              <a:gd name="T79" fmla="*/ 7914 h 9270"/>
              <a:gd name="T80" fmla="*/ 6437 w 9270"/>
              <a:gd name="T81" fmla="*/ 8902 h 9270"/>
              <a:gd name="T82" fmla="*/ 4635 w 9270"/>
              <a:gd name="T83" fmla="*/ 9270 h 9270"/>
              <a:gd name="T84" fmla="*/ 2833 w 9270"/>
              <a:gd name="T85" fmla="*/ 8902 h 9270"/>
              <a:gd name="T86" fmla="*/ 1355 w 9270"/>
              <a:gd name="T87" fmla="*/ 7914 h 9270"/>
              <a:gd name="T88" fmla="*/ 367 w 9270"/>
              <a:gd name="T89" fmla="*/ 6437 h 9270"/>
              <a:gd name="T90" fmla="*/ 0 w 9270"/>
              <a:gd name="T91" fmla="*/ 4635 h 9270"/>
              <a:gd name="T92" fmla="*/ 367 w 9270"/>
              <a:gd name="T93" fmla="*/ 2833 h 9270"/>
              <a:gd name="T94" fmla="*/ 1355 w 9270"/>
              <a:gd name="T95" fmla="*/ 1355 h 9270"/>
              <a:gd name="T96" fmla="*/ 2833 w 9270"/>
              <a:gd name="T97" fmla="*/ 367 h 9270"/>
              <a:gd name="T98" fmla="*/ 4635 w 9270"/>
              <a:gd name="T99" fmla="*/ 0 h 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270" h="9270">
                <a:moveTo>
                  <a:pt x="6054" y="3368"/>
                </a:moveTo>
                <a:cubicBezTo>
                  <a:pt x="6170" y="3368"/>
                  <a:pt x="6269" y="3409"/>
                  <a:pt x="6352" y="3492"/>
                </a:cubicBezTo>
                <a:cubicBezTo>
                  <a:pt x="6434" y="3574"/>
                  <a:pt x="6476" y="3673"/>
                  <a:pt x="6476" y="3789"/>
                </a:cubicBezTo>
                <a:cubicBezTo>
                  <a:pt x="6476" y="3905"/>
                  <a:pt x="6434" y="4005"/>
                  <a:pt x="6350" y="4089"/>
                </a:cubicBezTo>
                <a:lnTo>
                  <a:pt x="4563" y="5876"/>
                </a:lnTo>
                <a:cubicBezTo>
                  <a:pt x="4482" y="5957"/>
                  <a:pt x="4383" y="5998"/>
                  <a:pt x="4266" y="5998"/>
                </a:cubicBezTo>
                <a:cubicBezTo>
                  <a:pt x="4148" y="5998"/>
                  <a:pt x="4048" y="5957"/>
                  <a:pt x="3967" y="5876"/>
                </a:cubicBezTo>
                <a:lnTo>
                  <a:pt x="3072" y="4984"/>
                </a:lnTo>
                <a:cubicBezTo>
                  <a:pt x="2991" y="4903"/>
                  <a:pt x="2950" y="4804"/>
                  <a:pt x="2950" y="4684"/>
                </a:cubicBezTo>
                <a:cubicBezTo>
                  <a:pt x="2950" y="4568"/>
                  <a:pt x="2991" y="4469"/>
                  <a:pt x="3073" y="4387"/>
                </a:cubicBezTo>
                <a:cubicBezTo>
                  <a:pt x="3156" y="4304"/>
                  <a:pt x="3255" y="4263"/>
                  <a:pt x="3371" y="4263"/>
                </a:cubicBezTo>
                <a:cubicBezTo>
                  <a:pt x="3488" y="4263"/>
                  <a:pt x="3588" y="4304"/>
                  <a:pt x="3671" y="4388"/>
                </a:cubicBezTo>
                <a:lnTo>
                  <a:pt x="4267" y="4984"/>
                </a:lnTo>
                <a:lnTo>
                  <a:pt x="5755" y="3493"/>
                </a:lnTo>
                <a:cubicBezTo>
                  <a:pt x="5838" y="3409"/>
                  <a:pt x="5938" y="3367"/>
                  <a:pt x="6054" y="3367"/>
                </a:cubicBezTo>
                <a:lnTo>
                  <a:pt x="6054" y="3368"/>
                </a:lnTo>
                <a:close/>
                <a:moveTo>
                  <a:pt x="4635" y="843"/>
                </a:moveTo>
                <a:cubicBezTo>
                  <a:pt x="4122" y="843"/>
                  <a:pt x="3630" y="944"/>
                  <a:pt x="3162" y="1145"/>
                </a:cubicBezTo>
                <a:cubicBezTo>
                  <a:pt x="2694" y="1344"/>
                  <a:pt x="2291" y="1615"/>
                  <a:pt x="1953" y="1952"/>
                </a:cubicBezTo>
                <a:cubicBezTo>
                  <a:pt x="1614" y="2291"/>
                  <a:pt x="1345" y="2693"/>
                  <a:pt x="1144" y="3162"/>
                </a:cubicBezTo>
                <a:cubicBezTo>
                  <a:pt x="944" y="3629"/>
                  <a:pt x="844" y="4121"/>
                  <a:pt x="843" y="4635"/>
                </a:cubicBezTo>
                <a:cubicBezTo>
                  <a:pt x="843" y="5147"/>
                  <a:pt x="943" y="5639"/>
                  <a:pt x="1144" y="6108"/>
                </a:cubicBezTo>
                <a:cubicBezTo>
                  <a:pt x="1345" y="6577"/>
                  <a:pt x="1615" y="6979"/>
                  <a:pt x="1953" y="7318"/>
                </a:cubicBezTo>
                <a:cubicBezTo>
                  <a:pt x="2290" y="7655"/>
                  <a:pt x="2693" y="7924"/>
                  <a:pt x="3162" y="8125"/>
                </a:cubicBezTo>
                <a:cubicBezTo>
                  <a:pt x="3631" y="8326"/>
                  <a:pt x="4122" y="8427"/>
                  <a:pt x="4635" y="8427"/>
                </a:cubicBezTo>
                <a:cubicBezTo>
                  <a:pt x="5148" y="8427"/>
                  <a:pt x="5639" y="8326"/>
                  <a:pt x="6108" y="8125"/>
                </a:cubicBezTo>
                <a:cubicBezTo>
                  <a:pt x="6577" y="7924"/>
                  <a:pt x="6980" y="7655"/>
                  <a:pt x="7317" y="7318"/>
                </a:cubicBezTo>
                <a:cubicBezTo>
                  <a:pt x="7655" y="6979"/>
                  <a:pt x="7925" y="6577"/>
                  <a:pt x="8126" y="6108"/>
                </a:cubicBezTo>
                <a:cubicBezTo>
                  <a:pt x="8327" y="5639"/>
                  <a:pt x="8427" y="5147"/>
                  <a:pt x="8427" y="4635"/>
                </a:cubicBezTo>
                <a:cubicBezTo>
                  <a:pt x="8427" y="4121"/>
                  <a:pt x="8326" y="3630"/>
                  <a:pt x="8126" y="3162"/>
                </a:cubicBezTo>
                <a:cubicBezTo>
                  <a:pt x="7925" y="2693"/>
                  <a:pt x="7656" y="2291"/>
                  <a:pt x="7317" y="1952"/>
                </a:cubicBezTo>
                <a:cubicBezTo>
                  <a:pt x="6980" y="1615"/>
                  <a:pt x="6576" y="1344"/>
                  <a:pt x="6108" y="1145"/>
                </a:cubicBezTo>
                <a:cubicBezTo>
                  <a:pt x="5640" y="944"/>
                  <a:pt x="5148" y="843"/>
                  <a:pt x="4635" y="843"/>
                </a:cubicBezTo>
                <a:close/>
                <a:moveTo>
                  <a:pt x="4635" y="0"/>
                </a:moveTo>
                <a:cubicBezTo>
                  <a:pt x="5265" y="0"/>
                  <a:pt x="5866" y="123"/>
                  <a:pt x="6437" y="367"/>
                </a:cubicBezTo>
                <a:cubicBezTo>
                  <a:pt x="7009" y="612"/>
                  <a:pt x="7502" y="941"/>
                  <a:pt x="7915" y="1355"/>
                </a:cubicBezTo>
                <a:cubicBezTo>
                  <a:pt x="8329" y="1768"/>
                  <a:pt x="8658" y="2261"/>
                  <a:pt x="8903" y="2833"/>
                </a:cubicBezTo>
                <a:cubicBezTo>
                  <a:pt x="9147" y="3404"/>
                  <a:pt x="9270" y="4005"/>
                  <a:pt x="9270" y="4635"/>
                </a:cubicBezTo>
                <a:cubicBezTo>
                  <a:pt x="9270" y="5265"/>
                  <a:pt x="9147" y="5865"/>
                  <a:pt x="8903" y="6437"/>
                </a:cubicBezTo>
                <a:cubicBezTo>
                  <a:pt x="8658" y="7008"/>
                  <a:pt x="8329" y="7501"/>
                  <a:pt x="7915" y="7914"/>
                </a:cubicBezTo>
                <a:cubicBezTo>
                  <a:pt x="7501" y="8329"/>
                  <a:pt x="7009" y="8658"/>
                  <a:pt x="6437" y="8902"/>
                </a:cubicBezTo>
                <a:cubicBezTo>
                  <a:pt x="5866" y="9146"/>
                  <a:pt x="5265" y="9270"/>
                  <a:pt x="4635" y="9270"/>
                </a:cubicBezTo>
                <a:cubicBezTo>
                  <a:pt x="4005" y="9270"/>
                  <a:pt x="3404" y="9146"/>
                  <a:pt x="2833" y="8902"/>
                </a:cubicBezTo>
                <a:cubicBezTo>
                  <a:pt x="2261" y="8658"/>
                  <a:pt x="1768" y="8329"/>
                  <a:pt x="1355" y="7914"/>
                </a:cubicBezTo>
                <a:cubicBezTo>
                  <a:pt x="941" y="7501"/>
                  <a:pt x="612" y="7008"/>
                  <a:pt x="367" y="6437"/>
                </a:cubicBezTo>
                <a:cubicBezTo>
                  <a:pt x="123" y="5865"/>
                  <a:pt x="0" y="5265"/>
                  <a:pt x="0" y="4635"/>
                </a:cubicBezTo>
                <a:cubicBezTo>
                  <a:pt x="0" y="4005"/>
                  <a:pt x="123" y="3404"/>
                  <a:pt x="367" y="2833"/>
                </a:cubicBezTo>
                <a:cubicBezTo>
                  <a:pt x="612" y="2261"/>
                  <a:pt x="941" y="1768"/>
                  <a:pt x="1355" y="1355"/>
                </a:cubicBezTo>
                <a:cubicBezTo>
                  <a:pt x="1769" y="941"/>
                  <a:pt x="2261" y="612"/>
                  <a:pt x="2833" y="367"/>
                </a:cubicBezTo>
                <a:cubicBezTo>
                  <a:pt x="3404" y="123"/>
                  <a:pt x="4005" y="0"/>
                  <a:pt x="46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7D1EE88-4C89-AB90-C7A5-34A5395BBA20}"/>
              </a:ext>
            </a:extLst>
          </p:cNvPr>
          <p:cNvSpPr/>
          <p:nvPr/>
        </p:nvSpPr>
        <p:spPr>
          <a:xfrm>
            <a:off x="391183" y="4113072"/>
            <a:ext cx="196823" cy="196823"/>
          </a:xfrm>
          <a:custGeom>
            <a:avLst/>
            <a:gdLst>
              <a:gd name="T0" fmla="*/ 6054 w 9270"/>
              <a:gd name="T1" fmla="*/ 3368 h 9270"/>
              <a:gd name="T2" fmla="*/ 6352 w 9270"/>
              <a:gd name="T3" fmla="*/ 3492 h 9270"/>
              <a:gd name="T4" fmla="*/ 6476 w 9270"/>
              <a:gd name="T5" fmla="*/ 3789 h 9270"/>
              <a:gd name="T6" fmla="*/ 6350 w 9270"/>
              <a:gd name="T7" fmla="*/ 4089 h 9270"/>
              <a:gd name="T8" fmla="*/ 4563 w 9270"/>
              <a:gd name="T9" fmla="*/ 5876 h 9270"/>
              <a:gd name="T10" fmla="*/ 4266 w 9270"/>
              <a:gd name="T11" fmla="*/ 5998 h 9270"/>
              <a:gd name="T12" fmla="*/ 3967 w 9270"/>
              <a:gd name="T13" fmla="*/ 5876 h 9270"/>
              <a:gd name="T14" fmla="*/ 3072 w 9270"/>
              <a:gd name="T15" fmla="*/ 4984 h 9270"/>
              <a:gd name="T16" fmla="*/ 2950 w 9270"/>
              <a:gd name="T17" fmla="*/ 4684 h 9270"/>
              <a:gd name="T18" fmla="*/ 3073 w 9270"/>
              <a:gd name="T19" fmla="*/ 4387 h 9270"/>
              <a:gd name="T20" fmla="*/ 3371 w 9270"/>
              <a:gd name="T21" fmla="*/ 4263 h 9270"/>
              <a:gd name="T22" fmla="*/ 3671 w 9270"/>
              <a:gd name="T23" fmla="*/ 4388 h 9270"/>
              <a:gd name="T24" fmla="*/ 4267 w 9270"/>
              <a:gd name="T25" fmla="*/ 4984 h 9270"/>
              <a:gd name="T26" fmla="*/ 5755 w 9270"/>
              <a:gd name="T27" fmla="*/ 3493 h 9270"/>
              <a:gd name="T28" fmla="*/ 6054 w 9270"/>
              <a:gd name="T29" fmla="*/ 3367 h 9270"/>
              <a:gd name="T30" fmla="*/ 6054 w 9270"/>
              <a:gd name="T31" fmla="*/ 3368 h 9270"/>
              <a:gd name="T32" fmla="*/ 4635 w 9270"/>
              <a:gd name="T33" fmla="*/ 843 h 9270"/>
              <a:gd name="T34" fmla="*/ 3162 w 9270"/>
              <a:gd name="T35" fmla="*/ 1145 h 9270"/>
              <a:gd name="T36" fmla="*/ 1953 w 9270"/>
              <a:gd name="T37" fmla="*/ 1952 h 9270"/>
              <a:gd name="T38" fmla="*/ 1144 w 9270"/>
              <a:gd name="T39" fmla="*/ 3162 h 9270"/>
              <a:gd name="T40" fmla="*/ 843 w 9270"/>
              <a:gd name="T41" fmla="*/ 4635 h 9270"/>
              <a:gd name="T42" fmla="*/ 1144 w 9270"/>
              <a:gd name="T43" fmla="*/ 6108 h 9270"/>
              <a:gd name="T44" fmla="*/ 1953 w 9270"/>
              <a:gd name="T45" fmla="*/ 7318 h 9270"/>
              <a:gd name="T46" fmla="*/ 3162 w 9270"/>
              <a:gd name="T47" fmla="*/ 8125 h 9270"/>
              <a:gd name="T48" fmla="*/ 4635 w 9270"/>
              <a:gd name="T49" fmla="*/ 8427 h 9270"/>
              <a:gd name="T50" fmla="*/ 6108 w 9270"/>
              <a:gd name="T51" fmla="*/ 8125 h 9270"/>
              <a:gd name="T52" fmla="*/ 7317 w 9270"/>
              <a:gd name="T53" fmla="*/ 7318 h 9270"/>
              <a:gd name="T54" fmla="*/ 8126 w 9270"/>
              <a:gd name="T55" fmla="*/ 6108 h 9270"/>
              <a:gd name="T56" fmla="*/ 8427 w 9270"/>
              <a:gd name="T57" fmla="*/ 4635 h 9270"/>
              <a:gd name="T58" fmla="*/ 8126 w 9270"/>
              <a:gd name="T59" fmla="*/ 3162 h 9270"/>
              <a:gd name="T60" fmla="*/ 7317 w 9270"/>
              <a:gd name="T61" fmla="*/ 1952 h 9270"/>
              <a:gd name="T62" fmla="*/ 6108 w 9270"/>
              <a:gd name="T63" fmla="*/ 1145 h 9270"/>
              <a:gd name="T64" fmla="*/ 4635 w 9270"/>
              <a:gd name="T65" fmla="*/ 843 h 9270"/>
              <a:gd name="T66" fmla="*/ 4635 w 9270"/>
              <a:gd name="T67" fmla="*/ 0 h 9270"/>
              <a:gd name="T68" fmla="*/ 6437 w 9270"/>
              <a:gd name="T69" fmla="*/ 367 h 9270"/>
              <a:gd name="T70" fmla="*/ 7915 w 9270"/>
              <a:gd name="T71" fmla="*/ 1355 h 9270"/>
              <a:gd name="T72" fmla="*/ 8903 w 9270"/>
              <a:gd name="T73" fmla="*/ 2833 h 9270"/>
              <a:gd name="T74" fmla="*/ 9270 w 9270"/>
              <a:gd name="T75" fmla="*/ 4635 h 9270"/>
              <a:gd name="T76" fmla="*/ 8903 w 9270"/>
              <a:gd name="T77" fmla="*/ 6437 h 9270"/>
              <a:gd name="T78" fmla="*/ 7915 w 9270"/>
              <a:gd name="T79" fmla="*/ 7914 h 9270"/>
              <a:gd name="T80" fmla="*/ 6437 w 9270"/>
              <a:gd name="T81" fmla="*/ 8902 h 9270"/>
              <a:gd name="T82" fmla="*/ 4635 w 9270"/>
              <a:gd name="T83" fmla="*/ 9270 h 9270"/>
              <a:gd name="T84" fmla="*/ 2833 w 9270"/>
              <a:gd name="T85" fmla="*/ 8902 h 9270"/>
              <a:gd name="T86" fmla="*/ 1355 w 9270"/>
              <a:gd name="T87" fmla="*/ 7914 h 9270"/>
              <a:gd name="T88" fmla="*/ 367 w 9270"/>
              <a:gd name="T89" fmla="*/ 6437 h 9270"/>
              <a:gd name="T90" fmla="*/ 0 w 9270"/>
              <a:gd name="T91" fmla="*/ 4635 h 9270"/>
              <a:gd name="T92" fmla="*/ 367 w 9270"/>
              <a:gd name="T93" fmla="*/ 2833 h 9270"/>
              <a:gd name="T94" fmla="*/ 1355 w 9270"/>
              <a:gd name="T95" fmla="*/ 1355 h 9270"/>
              <a:gd name="T96" fmla="*/ 2833 w 9270"/>
              <a:gd name="T97" fmla="*/ 367 h 9270"/>
              <a:gd name="T98" fmla="*/ 4635 w 9270"/>
              <a:gd name="T99" fmla="*/ 0 h 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270" h="9270">
                <a:moveTo>
                  <a:pt x="6054" y="3368"/>
                </a:moveTo>
                <a:cubicBezTo>
                  <a:pt x="6170" y="3368"/>
                  <a:pt x="6269" y="3409"/>
                  <a:pt x="6352" y="3492"/>
                </a:cubicBezTo>
                <a:cubicBezTo>
                  <a:pt x="6434" y="3574"/>
                  <a:pt x="6476" y="3673"/>
                  <a:pt x="6476" y="3789"/>
                </a:cubicBezTo>
                <a:cubicBezTo>
                  <a:pt x="6476" y="3905"/>
                  <a:pt x="6434" y="4005"/>
                  <a:pt x="6350" y="4089"/>
                </a:cubicBezTo>
                <a:lnTo>
                  <a:pt x="4563" y="5876"/>
                </a:lnTo>
                <a:cubicBezTo>
                  <a:pt x="4482" y="5957"/>
                  <a:pt x="4383" y="5998"/>
                  <a:pt x="4266" y="5998"/>
                </a:cubicBezTo>
                <a:cubicBezTo>
                  <a:pt x="4148" y="5998"/>
                  <a:pt x="4048" y="5957"/>
                  <a:pt x="3967" y="5876"/>
                </a:cubicBezTo>
                <a:lnTo>
                  <a:pt x="3072" y="4984"/>
                </a:lnTo>
                <a:cubicBezTo>
                  <a:pt x="2991" y="4903"/>
                  <a:pt x="2950" y="4804"/>
                  <a:pt x="2950" y="4684"/>
                </a:cubicBezTo>
                <a:cubicBezTo>
                  <a:pt x="2950" y="4568"/>
                  <a:pt x="2991" y="4469"/>
                  <a:pt x="3073" y="4387"/>
                </a:cubicBezTo>
                <a:cubicBezTo>
                  <a:pt x="3156" y="4304"/>
                  <a:pt x="3255" y="4263"/>
                  <a:pt x="3371" y="4263"/>
                </a:cubicBezTo>
                <a:cubicBezTo>
                  <a:pt x="3488" y="4263"/>
                  <a:pt x="3588" y="4304"/>
                  <a:pt x="3671" y="4388"/>
                </a:cubicBezTo>
                <a:lnTo>
                  <a:pt x="4267" y="4984"/>
                </a:lnTo>
                <a:lnTo>
                  <a:pt x="5755" y="3493"/>
                </a:lnTo>
                <a:cubicBezTo>
                  <a:pt x="5838" y="3409"/>
                  <a:pt x="5938" y="3367"/>
                  <a:pt x="6054" y="3367"/>
                </a:cubicBezTo>
                <a:lnTo>
                  <a:pt x="6054" y="3368"/>
                </a:lnTo>
                <a:close/>
                <a:moveTo>
                  <a:pt x="4635" y="843"/>
                </a:moveTo>
                <a:cubicBezTo>
                  <a:pt x="4122" y="843"/>
                  <a:pt x="3630" y="944"/>
                  <a:pt x="3162" y="1145"/>
                </a:cubicBezTo>
                <a:cubicBezTo>
                  <a:pt x="2694" y="1344"/>
                  <a:pt x="2291" y="1615"/>
                  <a:pt x="1953" y="1952"/>
                </a:cubicBezTo>
                <a:cubicBezTo>
                  <a:pt x="1614" y="2291"/>
                  <a:pt x="1345" y="2693"/>
                  <a:pt x="1144" y="3162"/>
                </a:cubicBezTo>
                <a:cubicBezTo>
                  <a:pt x="944" y="3629"/>
                  <a:pt x="844" y="4121"/>
                  <a:pt x="843" y="4635"/>
                </a:cubicBezTo>
                <a:cubicBezTo>
                  <a:pt x="843" y="5147"/>
                  <a:pt x="943" y="5639"/>
                  <a:pt x="1144" y="6108"/>
                </a:cubicBezTo>
                <a:cubicBezTo>
                  <a:pt x="1345" y="6577"/>
                  <a:pt x="1615" y="6979"/>
                  <a:pt x="1953" y="7318"/>
                </a:cubicBezTo>
                <a:cubicBezTo>
                  <a:pt x="2290" y="7655"/>
                  <a:pt x="2693" y="7924"/>
                  <a:pt x="3162" y="8125"/>
                </a:cubicBezTo>
                <a:cubicBezTo>
                  <a:pt x="3631" y="8326"/>
                  <a:pt x="4122" y="8427"/>
                  <a:pt x="4635" y="8427"/>
                </a:cubicBezTo>
                <a:cubicBezTo>
                  <a:pt x="5148" y="8427"/>
                  <a:pt x="5639" y="8326"/>
                  <a:pt x="6108" y="8125"/>
                </a:cubicBezTo>
                <a:cubicBezTo>
                  <a:pt x="6577" y="7924"/>
                  <a:pt x="6980" y="7655"/>
                  <a:pt x="7317" y="7318"/>
                </a:cubicBezTo>
                <a:cubicBezTo>
                  <a:pt x="7655" y="6979"/>
                  <a:pt x="7925" y="6577"/>
                  <a:pt x="8126" y="6108"/>
                </a:cubicBezTo>
                <a:cubicBezTo>
                  <a:pt x="8327" y="5639"/>
                  <a:pt x="8427" y="5147"/>
                  <a:pt x="8427" y="4635"/>
                </a:cubicBezTo>
                <a:cubicBezTo>
                  <a:pt x="8427" y="4121"/>
                  <a:pt x="8326" y="3630"/>
                  <a:pt x="8126" y="3162"/>
                </a:cubicBezTo>
                <a:cubicBezTo>
                  <a:pt x="7925" y="2693"/>
                  <a:pt x="7656" y="2291"/>
                  <a:pt x="7317" y="1952"/>
                </a:cubicBezTo>
                <a:cubicBezTo>
                  <a:pt x="6980" y="1615"/>
                  <a:pt x="6576" y="1344"/>
                  <a:pt x="6108" y="1145"/>
                </a:cubicBezTo>
                <a:cubicBezTo>
                  <a:pt x="5640" y="944"/>
                  <a:pt x="5148" y="843"/>
                  <a:pt x="4635" y="843"/>
                </a:cubicBezTo>
                <a:close/>
                <a:moveTo>
                  <a:pt x="4635" y="0"/>
                </a:moveTo>
                <a:cubicBezTo>
                  <a:pt x="5265" y="0"/>
                  <a:pt x="5866" y="123"/>
                  <a:pt x="6437" y="367"/>
                </a:cubicBezTo>
                <a:cubicBezTo>
                  <a:pt x="7009" y="612"/>
                  <a:pt x="7502" y="941"/>
                  <a:pt x="7915" y="1355"/>
                </a:cubicBezTo>
                <a:cubicBezTo>
                  <a:pt x="8329" y="1768"/>
                  <a:pt x="8658" y="2261"/>
                  <a:pt x="8903" y="2833"/>
                </a:cubicBezTo>
                <a:cubicBezTo>
                  <a:pt x="9147" y="3404"/>
                  <a:pt x="9270" y="4005"/>
                  <a:pt x="9270" y="4635"/>
                </a:cubicBezTo>
                <a:cubicBezTo>
                  <a:pt x="9270" y="5265"/>
                  <a:pt x="9147" y="5865"/>
                  <a:pt x="8903" y="6437"/>
                </a:cubicBezTo>
                <a:cubicBezTo>
                  <a:pt x="8658" y="7008"/>
                  <a:pt x="8329" y="7501"/>
                  <a:pt x="7915" y="7914"/>
                </a:cubicBezTo>
                <a:cubicBezTo>
                  <a:pt x="7501" y="8329"/>
                  <a:pt x="7009" y="8658"/>
                  <a:pt x="6437" y="8902"/>
                </a:cubicBezTo>
                <a:cubicBezTo>
                  <a:pt x="5866" y="9146"/>
                  <a:pt x="5265" y="9270"/>
                  <a:pt x="4635" y="9270"/>
                </a:cubicBezTo>
                <a:cubicBezTo>
                  <a:pt x="4005" y="9270"/>
                  <a:pt x="3404" y="9146"/>
                  <a:pt x="2833" y="8902"/>
                </a:cubicBezTo>
                <a:cubicBezTo>
                  <a:pt x="2261" y="8658"/>
                  <a:pt x="1768" y="8329"/>
                  <a:pt x="1355" y="7914"/>
                </a:cubicBezTo>
                <a:cubicBezTo>
                  <a:pt x="941" y="7501"/>
                  <a:pt x="612" y="7008"/>
                  <a:pt x="367" y="6437"/>
                </a:cubicBezTo>
                <a:cubicBezTo>
                  <a:pt x="123" y="5865"/>
                  <a:pt x="0" y="5265"/>
                  <a:pt x="0" y="4635"/>
                </a:cubicBezTo>
                <a:cubicBezTo>
                  <a:pt x="0" y="4005"/>
                  <a:pt x="123" y="3404"/>
                  <a:pt x="367" y="2833"/>
                </a:cubicBezTo>
                <a:cubicBezTo>
                  <a:pt x="612" y="2261"/>
                  <a:pt x="941" y="1768"/>
                  <a:pt x="1355" y="1355"/>
                </a:cubicBezTo>
                <a:cubicBezTo>
                  <a:pt x="1769" y="941"/>
                  <a:pt x="2261" y="612"/>
                  <a:pt x="2833" y="367"/>
                </a:cubicBezTo>
                <a:cubicBezTo>
                  <a:pt x="3404" y="123"/>
                  <a:pt x="4005" y="0"/>
                  <a:pt x="46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B19CCF-0B4A-08CA-F2B3-5FCDDEA4F8DB}"/>
              </a:ext>
            </a:extLst>
          </p:cNvPr>
          <p:cNvSpPr txBox="1"/>
          <p:nvPr/>
        </p:nvSpPr>
        <p:spPr>
          <a:xfrm>
            <a:off x="806450" y="883938"/>
            <a:ext cx="6322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Fitness Function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5DB411-82B3-E083-CF9B-1CC118956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380916"/>
            <a:ext cx="2571750" cy="11620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40C599-3B64-C494-5890-93D181F5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35" y="3175669"/>
            <a:ext cx="4638675" cy="7334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17530A0-B90B-77EA-6E26-5998A22932F6}"/>
              </a:ext>
            </a:extLst>
          </p:cNvPr>
          <p:cNvSpPr txBox="1"/>
          <p:nvPr/>
        </p:nvSpPr>
        <p:spPr>
          <a:xfrm>
            <a:off x="822003" y="2706103"/>
            <a:ext cx="6322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Fitness Function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854C627-E960-E27B-21E0-03C3B039F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4482960"/>
            <a:ext cx="4038148" cy="48783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0A4471A-2C5F-ABAB-AEDD-0DE921091AF0}"/>
              </a:ext>
            </a:extLst>
          </p:cNvPr>
          <p:cNvSpPr txBox="1"/>
          <p:nvPr/>
        </p:nvSpPr>
        <p:spPr>
          <a:xfrm>
            <a:off x="822003" y="4011076"/>
            <a:ext cx="6322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Iterate without velocity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A917921-43DD-F265-657F-D0CEC2164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35" y="5400805"/>
            <a:ext cx="5378315" cy="48782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E94099A-9CFB-250E-2C31-1573F9B1A0E1}"/>
              </a:ext>
            </a:extLst>
          </p:cNvPr>
          <p:cNvSpPr txBox="1"/>
          <p:nvPr/>
        </p:nvSpPr>
        <p:spPr>
          <a:xfrm>
            <a:off x="806449" y="4981009"/>
            <a:ext cx="6322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Iterate without inertia weight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BE3AA04-D0CD-C723-33EE-C2F5D2B8CBF2}"/>
              </a:ext>
            </a:extLst>
          </p:cNvPr>
          <p:cNvSpPr/>
          <p:nvPr/>
        </p:nvSpPr>
        <p:spPr>
          <a:xfrm>
            <a:off x="391182" y="5085958"/>
            <a:ext cx="196823" cy="196823"/>
          </a:xfrm>
          <a:custGeom>
            <a:avLst/>
            <a:gdLst>
              <a:gd name="T0" fmla="*/ 6054 w 9270"/>
              <a:gd name="T1" fmla="*/ 3368 h 9270"/>
              <a:gd name="T2" fmla="*/ 6352 w 9270"/>
              <a:gd name="T3" fmla="*/ 3492 h 9270"/>
              <a:gd name="T4" fmla="*/ 6476 w 9270"/>
              <a:gd name="T5" fmla="*/ 3789 h 9270"/>
              <a:gd name="T6" fmla="*/ 6350 w 9270"/>
              <a:gd name="T7" fmla="*/ 4089 h 9270"/>
              <a:gd name="T8" fmla="*/ 4563 w 9270"/>
              <a:gd name="T9" fmla="*/ 5876 h 9270"/>
              <a:gd name="T10" fmla="*/ 4266 w 9270"/>
              <a:gd name="T11" fmla="*/ 5998 h 9270"/>
              <a:gd name="T12" fmla="*/ 3967 w 9270"/>
              <a:gd name="T13" fmla="*/ 5876 h 9270"/>
              <a:gd name="T14" fmla="*/ 3072 w 9270"/>
              <a:gd name="T15" fmla="*/ 4984 h 9270"/>
              <a:gd name="T16" fmla="*/ 2950 w 9270"/>
              <a:gd name="T17" fmla="*/ 4684 h 9270"/>
              <a:gd name="T18" fmla="*/ 3073 w 9270"/>
              <a:gd name="T19" fmla="*/ 4387 h 9270"/>
              <a:gd name="T20" fmla="*/ 3371 w 9270"/>
              <a:gd name="T21" fmla="*/ 4263 h 9270"/>
              <a:gd name="T22" fmla="*/ 3671 w 9270"/>
              <a:gd name="T23" fmla="*/ 4388 h 9270"/>
              <a:gd name="T24" fmla="*/ 4267 w 9270"/>
              <a:gd name="T25" fmla="*/ 4984 h 9270"/>
              <a:gd name="T26" fmla="*/ 5755 w 9270"/>
              <a:gd name="T27" fmla="*/ 3493 h 9270"/>
              <a:gd name="T28" fmla="*/ 6054 w 9270"/>
              <a:gd name="T29" fmla="*/ 3367 h 9270"/>
              <a:gd name="T30" fmla="*/ 6054 w 9270"/>
              <a:gd name="T31" fmla="*/ 3368 h 9270"/>
              <a:gd name="T32" fmla="*/ 4635 w 9270"/>
              <a:gd name="T33" fmla="*/ 843 h 9270"/>
              <a:gd name="T34" fmla="*/ 3162 w 9270"/>
              <a:gd name="T35" fmla="*/ 1145 h 9270"/>
              <a:gd name="T36" fmla="*/ 1953 w 9270"/>
              <a:gd name="T37" fmla="*/ 1952 h 9270"/>
              <a:gd name="T38" fmla="*/ 1144 w 9270"/>
              <a:gd name="T39" fmla="*/ 3162 h 9270"/>
              <a:gd name="T40" fmla="*/ 843 w 9270"/>
              <a:gd name="T41" fmla="*/ 4635 h 9270"/>
              <a:gd name="T42" fmla="*/ 1144 w 9270"/>
              <a:gd name="T43" fmla="*/ 6108 h 9270"/>
              <a:gd name="T44" fmla="*/ 1953 w 9270"/>
              <a:gd name="T45" fmla="*/ 7318 h 9270"/>
              <a:gd name="T46" fmla="*/ 3162 w 9270"/>
              <a:gd name="T47" fmla="*/ 8125 h 9270"/>
              <a:gd name="T48" fmla="*/ 4635 w 9270"/>
              <a:gd name="T49" fmla="*/ 8427 h 9270"/>
              <a:gd name="T50" fmla="*/ 6108 w 9270"/>
              <a:gd name="T51" fmla="*/ 8125 h 9270"/>
              <a:gd name="T52" fmla="*/ 7317 w 9270"/>
              <a:gd name="T53" fmla="*/ 7318 h 9270"/>
              <a:gd name="T54" fmla="*/ 8126 w 9270"/>
              <a:gd name="T55" fmla="*/ 6108 h 9270"/>
              <a:gd name="T56" fmla="*/ 8427 w 9270"/>
              <a:gd name="T57" fmla="*/ 4635 h 9270"/>
              <a:gd name="T58" fmla="*/ 8126 w 9270"/>
              <a:gd name="T59" fmla="*/ 3162 h 9270"/>
              <a:gd name="T60" fmla="*/ 7317 w 9270"/>
              <a:gd name="T61" fmla="*/ 1952 h 9270"/>
              <a:gd name="T62" fmla="*/ 6108 w 9270"/>
              <a:gd name="T63" fmla="*/ 1145 h 9270"/>
              <a:gd name="T64" fmla="*/ 4635 w 9270"/>
              <a:gd name="T65" fmla="*/ 843 h 9270"/>
              <a:gd name="T66" fmla="*/ 4635 w 9270"/>
              <a:gd name="T67" fmla="*/ 0 h 9270"/>
              <a:gd name="T68" fmla="*/ 6437 w 9270"/>
              <a:gd name="T69" fmla="*/ 367 h 9270"/>
              <a:gd name="T70" fmla="*/ 7915 w 9270"/>
              <a:gd name="T71" fmla="*/ 1355 h 9270"/>
              <a:gd name="T72" fmla="*/ 8903 w 9270"/>
              <a:gd name="T73" fmla="*/ 2833 h 9270"/>
              <a:gd name="T74" fmla="*/ 9270 w 9270"/>
              <a:gd name="T75" fmla="*/ 4635 h 9270"/>
              <a:gd name="T76" fmla="*/ 8903 w 9270"/>
              <a:gd name="T77" fmla="*/ 6437 h 9270"/>
              <a:gd name="T78" fmla="*/ 7915 w 9270"/>
              <a:gd name="T79" fmla="*/ 7914 h 9270"/>
              <a:gd name="T80" fmla="*/ 6437 w 9270"/>
              <a:gd name="T81" fmla="*/ 8902 h 9270"/>
              <a:gd name="T82" fmla="*/ 4635 w 9270"/>
              <a:gd name="T83" fmla="*/ 9270 h 9270"/>
              <a:gd name="T84" fmla="*/ 2833 w 9270"/>
              <a:gd name="T85" fmla="*/ 8902 h 9270"/>
              <a:gd name="T86" fmla="*/ 1355 w 9270"/>
              <a:gd name="T87" fmla="*/ 7914 h 9270"/>
              <a:gd name="T88" fmla="*/ 367 w 9270"/>
              <a:gd name="T89" fmla="*/ 6437 h 9270"/>
              <a:gd name="T90" fmla="*/ 0 w 9270"/>
              <a:gd name="T91" fmla="*/ 4635 h 9270"/>
              <a:gd name="T92" fmla="*/ 367 w 9270"/>
              <a:gd name="T93" fmla="*/ 2833 h 9270"/>
              <a:gd name="T94" fmla="*/ 1355 w 9270"/>
              <a:gd name="T95" fmla="*/ 1355 h 9270"/>
              <a:gd name="T96" fmla="*/ 2833 w 9270"/>
              <a:gd name="T97" fmla="*/ 367 h 9270"/>
              <a:gd name="T98" fmla="*/ 4635 w 9270"/>
              <a:gd name="T99" fmla="*/ 0 h 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270" h="9270">
                <a:moveTo>
                  <a:pt x="6054" y="3368"/>
                </a:moveTo>
                <a:cubicBezTo>
                  <a:pt x="6170" y="3368"/>
                  <a:pt x="6269" y="3409"/>
                  <a:pt x="6352" y="3492"/>
                </a:cubicBezTo>
                <a:cubicBezTo>
                  <a:pt x="6434" y="3574"/>
                  <a:pt x="6476" y="3673"/>
                  <a:pt x="6476" y="3789"/>
                </a:cubicBezTo>
                <a:cubicBezTo>
                  <a:pt x="6476" y="3905"/>
                  <a:pt x="6434" y="4005"/>
                  <a:pt x="6350" y="4089"/>
                </a:cubicBezTo>
                <a:lnTo>
                  <a:pt x="4563" y="5876"/>
                </a:lnTo>
                <a:cubicBezTo>
                  <a:pt x="4482" y="5957"/>
                  <a:pt x="4383" y="5998"/>
                  <a:pt x="4266" y="5998"/>
                </a:cubicBezTo>
                <a:cubicBezTo>
                  <a:pt x="4148" y="5998"/>
                  <a:pt x="4048" y="5957"/>
                  <a:pt x="3967" y="5876"/>
                </a:cubicBezTo>
                <a:lnTo>
                  <a:pt x="3072" y="4984"/>
                </a:lnTo>
                <a:cubicBezTo>
                  <a:pt x="2991" y="4903"/>
                  <a:pt x="2950" y="4804"/>
                  <a:pt x="2950" y="4684"/>
                </a:cubicBezTo>
                <a:cubicBezTo>
                  <a:pt x="2950" y="4568"/>
                  <a:pt x="2991" y="4469"/>
                  <a:pt x="3073" y="4387"/>
                </a:cubicBezTo>
                <a:cubicBezTo>
                  <a:pt x="3156" y="4304"/>
                  <a:pt x="3255" y="4263"/>
                  <a:pt x="3371" y="4263"/>
                </a:cubicBezTo>
                <a:cubicBezTo>
                  <a:pt x="3488" y="4263"/>
                  <a:pt x="3588" y="4304"/>
                  <a:pt x="3671" y="4388"/>
                </a:cubicBezTo>
                <a:lnTo>
                  <a:pt x="4267" y="4984"/>
                </a:lnTo>
                <a:lnTo>
                  <a:pt x="5755" y="3493"/>
                </a:lnTo>
                <a:cubicBezTo>
                  <a:pt x="5838" y="3409"/>
                  <a:pt x="5938" y="3367"/>
                  <a:pt x="6054" y="3367"/>
                </a:cubicBezTo>
                <a:lnTo>
                  <a:pt x="6054" y="3368"/>
                </a:lnTo>
                <a:close/>
                <a:moveTo>
                  <a:pt x="4635" y="843"/>
                </a:moveTo>
                <a:cubicBezTo>
                  <a:pt x="4122" y="843"/>
                  <a:pt x="3630" y="944"/>
                  <a:pt x="3162" y="1145"/>
                </a:cubicBezTo>
                <a:cubicBezTo>
                  <a:pt x="2694" y="1344"/>
                  <a:pt x="2291" y="1615"/>
                  <a:pt x="1953" y="1952"/>
                </a:cubicBezTo>
                <a:cubicBezTo>
                  <a:pt x="1614" y="2291"/>
                  <a:pt x="1345" y="2693"/>
                  <a:pt x="1144" y="3162"/>
                </a:cubicBezTo>
                <a:cubicBezTo>
                  <a:pt x="944" y="3629"/>
                  <a:pt x="844" y="4121"/>
                  <a:pt x="843" y="4635"/>
                </a:cubicBezTo>
                <a:cubicBezTo>
                  <a:pt x="843" y="5147"/>
                  <a:pt x="943" y="5639"/>
                  <a:pt x="1144" y="6108"/>
                </a:cubicBezTo>
                <a:cubicBezTo>
                  <a:pt x="1345" y="6577"/>
                  <a:pt x="1615" y="6979"/>
                  <a:pt x="1953" y="7318"/>
                </a:cubicBezTo>
                <a:cubicBezTo>
                  <a:pt x="2290" y="7655"/>
                  <a:pt x="2693" y="7924"/>
                  <a:pt x="3162" y="8125"/>
                </a:cubicBezTo>
                <a:cubicBezTo>
                  <a:pt x="3631" y="8326"/>
                  <a:pt x="4122" y="8427"/>
                  <a:pt x="4635" y="8427"/>
                </a:cubicBezTo>
                <a:cubicBezTo>
                  <a:pt x="5148" y="8427"/>
                  <a:pt x="5639" y="8326"/>
                  <a:pt x="6108" y="8125"/>
                </a:cubicBezTo>
                <a:cubicBezTo>
                  <a:pt x="6577" y="7924"/>
                  <a:pt x="6980" y="7655"/>
                  <a:pt x="7317" y="7318"/>
                </a:cubicBezTo>
                <a:cubicBezTo>
                  <a:pt x="7655" y="6979"/>
                  <a:pt x="7925" y="6577"/>
                  <a:pt x="8126" y="6108"/>
                </a:cubicBezTo>
                <a:cubicBezTo>
                  <a:pt x="8327" y="5639"/>
                  <a:pt x="8427" y="5147"/>
                  <a:pt x="8427" y="4635"/>
                </a:cubicBezTo>
                <a:cubicBezTo>
                  <a:pt x="8427" y="4121"/>
                  <a:pt x="8326" y="3630"/>
                  <a:pt x="8126" y="3162"/>
                </a:cubicBezTo>
                <a:cubicBezTo>
                  <a:pt x="7925" y="2693"/>
                  <a:pt x="7656" y="2291"/>
                  <a:pt x="7317" y="1952"/>
                </a:cubicBezTo>
                <a:cubicBezTo>
                  <a:pt x="6980" y="1615"/>
                  <a:pt x="6576" y="1344"/>
                  <a:pt x="6108" y="1145"/>
                </a:cubicBezTo>
                <a:cubicBezTo>
                  <a:pt x="5640" y="944"/>
                  <a:pt x="5148" y="843"/>
                  <a:pt x="4635" y="843"/>
                </a:cubicBezTo>
                <a:close/>
                <a:moveTo>
                  <a:pt x="4635" y="0"/>
                </a:moveTo>
                <a:cubicBezTo>
                  <a:pt x="5265" y="0"/>
                  <a:pt x="5866" y="123"/>
                  <a:pt x="6437" y="367"/>
                </a:cubicBezTo>
                <a:cubicBezTo>
                  <a:pt x="7009" y="612"/>
                  <a:pt x="7502" y="941"/>
                  <a:pt x="7915" y="1355"/>
                </a:cubicBezTo>
                <a:cubicBezTo>
                  <a:pt x="8329" y="1768"/>
                  <a:pt x="8658" y="2261"/>
                  <a:pt x="8903" y="2833"/>
                </a:cubicBezTo>
                <a:cubicBezTo>
                  <a:pt x="9147" y="3404"/>
                  <a:pt x="9270" y="4005"/>
                  <a:pt x="9270" y="4635"/>
                </a:cubicBezTo>
                <a:cubicBezTo>
                  <a:pt x="9270" y="5265"/>
                  <a:pt x="9147" y="5865"/>
                  <a:pt x="8903" y="6437"/>
                </a:cubicBezTo>
                <a:cubicBezTo>
                  <a:pt x="8658" y="7008"/>
                  <a:pt x="8329" y="7501"/>
                  <a:pt x="7915" y="7914"/>
                </a:cubicBezTo>
                <a:cubicBezTo>
                  <a:pt x="7501" y="8329"/>
                  <a:pt x="7009" y="8658"/>
                  <a:pt x="6437" y="8902"/>
                </a:cubicBezTo>
                <a:cubicBezTo>
                  <a:pt x="5866" y="9146"/>
                  <a:pt x="5265" y="9270"/>
                  <a:pt x="4635" y="9270"/>
                </a:cubicBezTo>
                <a:cubicBezTo>
                  <a:pt x="4005" y="9270"/>
                  <a:pt x="3404" y="9146"/>
                  <a:pt x="2833" y="8902"/>
                </a:cubicBezTo>
                <a:cubicBezTo>
                  <a:pt x="2261" y="8658"/>
                  <a:pt x="1768" y="8329"/>
                  <a:pt x="1355" y="7914"/>
                </a:cubicBezTo>
                <a:cubicBezTo>
                  <a:pt x="941" y="7501"/>
                  <a:pt x="612" y="7008"/>
                  <a:pt x="367" y="6437"/>
                </a:cubicBezTo>
                <a:cubicBezTo>
                  <a:pt x="123" y="5865"/>
                  <a:pt x="0" y="5265"/>
                  <a:pt x="0" y="4635"/>
                </a:cubicBezTo>
                <a:cubicBezTo>
                  <a:pt x="0" y="4005"/>
                  <a:pt x="123" y="3404"/>
                  <a:pt x="367" y="2833"/>
                </a:cubicBezTo>
                <a:cubicBezTo>
                  <a:pt x="612" y="2261"/>
                  <a:pt x="941" y="1768"/>
                  <a:pt x="1355" y="1355"/>
                </a:cubicBezTo>
                <a:cubicBezTo>
                  <a:pt x="1769" y="941"/>
                  <a:pt x="2261" y="612"/>
                  <a:pt x="2833" y="367"/>
                </a:cubicBezTo>
                <a:cubicBezTo>
                  <a:pt x="3404" y="123"/>
                  <a:pt x="4005" y="0"/>
                  <a:pt x="46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6139E4A-A816-25E4-0A31-C0E7FF08D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3592" y="3403065"/>
            <a:ext cx="4928716" cy="59848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0CB5D15-504D-25CF-7F90-EB1C3A3CC2F2}"/>
              </a:ext>
            </a:extLst>
          </p:cNvPr>
          <p:cNvSpPr txBox="1"/>
          <p:nvPr/>
        </p:nvSpPr>
        <p:spPr>
          <a:xfrm>
            <a:off x="7129394" y="2931362"/>
            <a:ext cx="6322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 Iteration Function 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D9F7C38-CF59-DDDC-2A13-BF1A0A6CE81D}"/>
              </a:ext>
            </a:extLst>
          </p:cNvPr>
          <p:cNvSpPr/>
          <p:nvPr/>
        </p:nvSpPr>
        <p:spPr>
          <a:xfrm>
            <a:off x="7886149" y="4001552"/>
            <a:ext cx="2108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APSO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7418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在线颤振监测的神经网络体系结构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BF48CF-C390-1A12-BA21-48122927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02" y="749300"/>
            <a:ext cx="6306495" cy="25554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8F41CD-56ED-1716-59CC-679FC9B3EFB1}"/>
              </a:ext>
            </a:extLst>
          </p:cNvPr>
          <p:cNvSpPr txBox="1"/>
          <p:nvPr/>
        </p:nvSpPr>
        <p:spPr>
          <a:xfrm>
            <a:off x="2084004" y="3368615"/>
            <a:ext cx="506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&gt;&gt;&gt;Inception Layer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5EE230-4292-83C0-3C64-0D23A7F6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94" y="3737947"/>
            <a:ext cx="5517710" cy="27942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678BE47-C791-1AA7-06C0-DB2972CB93B9}"/>
              </a:ext>
            </a:extLst>
          </p:cNvPr>
          <p:cNvSpPr txBox="1"/>
          <p:nvPr/>
        </p:nvSpPr>
        <p:spPr>
          <a:xfrm>
            <a:off x="7148373" y="962060"/>
            <a:ext cx="6552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75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&gt;&gt;&gt;filter sizes</a:t>
            </a:r>
            <a:r>
              <a:rPr lang="zh-CN" altLang="en-US" sz="3200" spc="75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：</a:t>
            </a:r>
            <a:endParaRPr lang="en-US" altLang="zh-CN" sz="3200" spc="75" dirty="0">
              <a:solidFill>
                <a:srgbClr val="00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zh-CN" sz="3200" spc="75" dirty="0">
                <a:solidFill>
                  <a:schemeClr val="accent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1x1</a:t>
            </a:r>
            <a:r>
              <a:rPr lang="en-US" altLang="zh-CN" sz="3200" spc="7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&amp;&amp;3x3</a:t>
            </a:r>
            <a:r>
              <a:rPr lang="en-US" altLang="zh-CN" sz="3200" spc="75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&amp;&amp;</a:t>
            </a:r>
            <a:r>
              <a:rPr lang="en-US" altLang="zh-CN" sz="3200" spc="75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5x5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ABD2605-D9C3-17BD-37B4-9247F09D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373" y="2052633"/>
            <a:ext cx="3695700" cy="838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76C110-E97B-D20F-34BE-C150E5611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317" y="2889843"/>
            <a:ext cx="2573249" cy="5391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C8628E6-59A8-027F-ECAC-2610734BC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317" y="3386143"/>
            <a:ext cx="2573249" cy="113745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0699D4D-836E-23A1-73FB-25D0D751C0E7}"/>
              </a:ext>
            </a:extLst>
          </p:cNvPr>
          <p:cNvSpPr txBox="1"/>
          <p:nvPr/>
        </p:nvSpPr>
        <p:spPr>
          <a:xfrm>
            <a:off x="6537414" y="4765748"/>
            <a:ext cx="30556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Inception layer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onvolution layer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ormalization layer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 pooling layer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0C77DE-3C04-CCF5-BD09-D254DE46A1C3}"/>
              </a:ext>
            </a:extLst>
          </p:cNvPr>
          <p:cNvSpPr txBox="1"/>
          <p:nvPr/>
        </p:nvSpPr>
        <p:spPr>
          <a:xfrm>
            <a:off x="9190833" y="4765748"/>
            <a:ext cx="3695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 i="0">
                <a:solidFill>
                  <a:srgbClr val="000000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/>
              <a:t>Average-pooling layer</a:t>
            </a:r>
          </a:p>
          <a:p>
            <a:r>
              <a:rPr lang="en-US" altLang="zh-CN" dirty="0"/>
              <a:t>Fully connected layer</a:t>
            </a:r>
          </a:p>
          <a:p>
            <a:r>
              <a:rPr lang="en-US" altLang="zh-CN" dirty="0" err="1"/>
              <a:t>Softmax</a:t>
            </a:r>
            <a:r>
              <a:rPr lang="en-US" altLang="zh-CN" dirty="0"/>
              <a:t>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904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i="0" dirty="0">
                <a:effectLst/>
                <a:latin typeface="+mj-ea"/>
                <a:ea typeface="+mj-ea"/>
              </a:rPr>
              <a:t>Automatic </a:t>
            </a:r>
            <a:r>
              <a:rPr lang="en-US" altLang="zh-CN" dirty="0">
                <a:latin typeface="+mj-ea"/>
                <a:ea typeface="+mj-ea"/>
              </a:rPr>
              <a:t>O</a:t>
            </a:r>
            <a:r>
              <a:rPr lang="en-US" altLang="zh-CN" i="0" dirty="0">
                <a:effectLst/>
                <a:latin typeface="+mj-ea"/>
                <a:ea typeface="+mj-ea"/>
              </a:rPr>
              <a:t>btainment of RP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FBB9206-CEC9-4DAB-AB4A-DC8E3C93E2BA}"/>
              </a:ext>
            </a:extLst>
          </p:cNvPr>
          <p:cNvSpPr/>
          <p:nvPr/>
        </p:nvSpPr>
        <p:spPr>
          <a:xfrm>
            <a:off x="6389728" y="1369526"/>
            <a:ext cx="4963293" cy="3488040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7011FE2F-1851-455F-9A2E-1B4DF62E0754}"/>
              </a:ext>
            </a:extLst>
          </p:cNvPr>
          <p:cNvSpPr/>
          <p:nvPr/>
        </p:nvSpPr>
        <p:spPr>
          <a:xfrm>
            <a:off x="6508808" y="161001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BA1D270-271E-4CE3-A3B9-DF9DA64CAC67}"/>
              </a:ext>
            </a:extLst>
          </p:cNvPr>
          <p:cNvSpPr txBox="1"/>
          <p:nvPr/>
        </p:nvSpPr>
        <p:spPr>
          <a:xfrm>
            <a:off x="6812622" y="1770953"/>
            <a:ext cx="4540399" cy="292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）计算时延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τ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和嵌入维数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 初始化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APSO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的适当设置</a:t>
            </a:r>
            <a:endParaRPr lang="en-US" altLang="zh-CN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 在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APSO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中输入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τ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，使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APSO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自动计算样本信号的预定义阈值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 根据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τ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，计算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RP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6D1E8-6A32-6C05-D5BD-D86BD8DA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3"/>
          <a:stretch/>
        </p:blipFill>
        <p:spPr>
          <a:xfrm>
            <a:off x="303085" y="749300"/>
            <a:ext cx="5782829" cy="56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642806" cy="598488"/>
          </a:xfrm>
        </p:spPr>
        <p:txBody>
          <a:bodyPr/>
          <a:lstStyle/>
          <a:p>
            <a:r>
              <a:rPr lang="en-US" altLang="zh-CN" dirty="0">
                <a:latin typeface="+mn-ea"/>
              </a:rPr>
              <a:t>T</a:t>
            </a:r>
            <a:r>
              <a:rPr lang="en-US" altLang="zh-CN" i="0" dirty="0">
                <a:effectLst/>
                <a:latin typeface="+mn-ea"/>
              </a:rPr>
              <a:t>raining </a:t>
            </a:r>
            <a:r>
              <a:rPr lang="en-US" altLang="zh-CN" dirty="0" err="1">
                <a:latin typeface="+mn-ea"/>
              </a:rPr>
              <a:t>M</a:t>
            </a:r>
            <a:r>
              <a:rPr lang="en-US" altLang="zh-CN" i="0" dirty="0" err="1">
                <a:effectLst/>
                <a:latin typeface="+mn-ea"/>
              </a:rPr>
              <a:t>odel&amp;Online</a:t>
            </a:r>
            <a:r>
              <a:rPr lang="en-US" altLang="zh-CN" i="0" dirty="0">
                <a:effectLst/>
                <a:latin typeface="+mn-ea"/>
              </a:rPr>
              <a:t> Chatter </a:t>
            </a:r>
            <a:r>
              <a:rPr lang="en-US" altLang="zh-CN" dirty="0">
                <a:latin typeface="+mn-ea"/>
              </a:rPr>
              <a:t>M</a:t>
            </a:r>
            <a:r>
              <a:rPr lang="en-US" altLang="zh-CN" i="0" dirty="0">
                <a:effectLst/>
                <a:latin typeface="+mn-ea"/>
              </a:rPr>
              <a:t>onitoring</a:t>
            </a:r>
            <a:endParaRPr lang="zh-CN" altLang="en-US" dirty="0">
              <a:latin typeface="+mn-ea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FBB9206-CEC9-4DAB-AB4A-DC8E3C93E2BA}"/>
              </a:ext>
            </a:extLst>
          </p:cNvPr>
          <p:cNvSpPr/>
          <p:nvPr/>
        </p:nvSpPr>
        <p:spPr>
          <a:xfrm>
            <a:off x="6268521" y="1138795"/>
            <a:ext cx="5405376" cy="3009884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7011FE2F-1851-455F-9A2E-1B4DF62E0754}"/>
              </a:ext>
            </a:extLst>
          </p:cNvPr>
          <p:cNvSpPr/>
          <p:nvPr/>
        </p:nvSpPr>
        <p:spPr>
          <a:xfrm>
            <a:off x="6393061" y="127375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BA1D270-271E-4CE3-A3B9-DF9DA64CAC67}"/>
              </a:ext>
            </a:extLst>
          </p:cNvPr>
          <p:cNvSpPr txBox="1"/>
          <p:nvPr/>
        </p:nvSpPr>
        <p:spPr>
          <a:xfrm>
            <a:off x="6502863" y="1395493"/>
            <a:ext cx="5171034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按比例分为培训集和验证集。然后下表中列出的超参数对模型进行训练。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967A40-5609-CD1F-97D3-4531C469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2" y="1394796"/>
            <a:ext cx="5630715" cy="24912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197D49-198D-A41D-7CA0-F3F2BD556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6" y="4400598"/>
            <a:ext cx="5828024" cy="14529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66FCDC-FA12-B598-DE9E-B053DFF99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609" y="2443930"/>
            <a:ext cx="3333750" cy="1619250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6DCC375-EA5E-4A0E-2D1A-627524C6C1F4}"/>
              </a:ext>
            </a:extLst>
          </p:cNvPr>
          <p:cNvSpPr/>
          <p:nvPr/>
        </p:nvSpPr>
        <p:spPr>
          <a:xfrm>
            <a:off x="6268520" y="4400598"/>
            <a:ext cx="5655504" cy="1583513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8990BC-C4FF-FDDF-0749-8A2EF99D41C9}"/>
              </a:ext>
            </a:extLst>
          </p:cNvPr>
          <p:cNvSpPr txBox="1"/>
          <p:nvPr/>
        </p:nvSpPr>
        <p:spPr>
          <a:xfrm>
            <a:off x="6721454" y="4449394"/>
            <a:ext cx="5375090" cy="148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在线识别：</a:t>
            </a:r>
            <a:endParaRPr lang="en-US" altLang="zh-CN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If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 </a:t>
            </a: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continue;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Else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发出警报，铣削操作终止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0D2D5499-C691-4C7E-6B0C-9140C4CC8D9F}"/>
              </a:ext>
            </a:extLst>
          </p:cNvPr>
          <p:cNvSpPr/>
          <p:nvPr/>
        </p:nvSpPr>
        <p:spPr>
          <a:xfrm>
            <a:off x="6330343" y="445738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1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实验验证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FBB9206-CEC9-4DAB-AB4A-DC8E3C93E2BA}"/>
              </a:ext>
            </a:extLst>
          </p:cNvPr>
          <p:cNvSpPr/>
          <p:nvPr/>
        </p:nvSpPr>
        <p:spPr>
          <a:xfrm>
            <a:off x="187480" y="960330"/>
            <a:ext cx="5264211" cy="3758059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7011FE2F-1851-455F-9A2E-1B4DF62E0754}"/>
              </a:ext>
            </a:extLst>
          </p:cNvPr>
          <p:cNvSpPr/>
          <p:nvPr/>
        </p:nvSpPr>
        <p:spPr>
          <a:xfrm>
            <a:off x="306148" y="1096646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53CC96-FC7C-D229-5248-DDA74445641A}"/>
              </a:ext>
            </a:extLst>
          </p:cNvPr>
          <p:cNvSpPr txBox="1"/>
          <p:nvPr/>
        </p:nvSpPr>
        <p:spPr>
          <a:xfrm>
            <a:off x="316195" y="1475518"/>
            <a:ext cx="60940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器材：</a:t>
            </a:r>
            <a:endParaRPr lang="en-US" altLang="zh-CN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ive-axis DMU50 CNC machining center</a:t>
            </a:r>
          </a:p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 7075-T651 aluminum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（刀具参数省略）</a:t>
            </a:r>
            <a:endParaRPr lang="en-US" altLang="zh-CN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PCB356A6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NI9234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10240Hz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）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149F6F-816E-5B4A-0F3F-815C1F6C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56" y="960330"/>
            <a:ext cx="6403358" cy="39419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16D795-A34F-C7AD-65CF-93AAF5981D33}"/>
              </a:ext>
            </a:extLst>
          </p:cNvPr>
          <p:cNvSpPr txBox="1"/>
          <p:nvPr/>
        </p:nvSpPr>
        <p:spPr>
          <a:xfrm>
            <a:off x="264962" y="2828509"/>
            <a:ext cx="5264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铣削稳定性影响因素：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切削深度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主轴速度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BB79AA-AA24-DEF6-2652-64368F9F51DF}"/>
              </a:ext>
            </a:extLst>
          </p:cNvPr>
          <p:cNvSpPr txBox="1"/>
          <p:nvPr/>
        </p:nvSpPr>
        <p:spPr>
          <a:xfrm>
            <a:off x="328738" y="3314145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颤振状态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稳定的切削状态</a:t>
            </a:r>
            <a:endParaRPr lang="en-US" altLang="zh-CN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S–C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：切削状态从稳定变为颤振</a:t>
            </a:r>
            <a:endParaRPr lang="en-US" altLang="zh-CN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C–S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切削状态由颤振变为稳定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B1CFFB-ED5B-CFE1-09DD-873ABB2BB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2520" b="64929"/>
          <a:stretch/>
        </p:blipFill>
        <p:spPr>
          <a:xfrm>
            <a:off x="547453" y="5036574"/>
            <a:ext cx="3158225" cy="956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0C6506-D9E1-7453-AF4E-3E6AA03360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11" b="33708"/>
          <a:stretch/>
        </p:blipFill>
        <p:spPr>
          <a:xfrm>
            <a:off x="4357127" y="5054132"/>
            <a:ext cx="3158225" cy="9385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B64591-17B2-AD40-3DCF-58BC2C340C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929"/>
          <a:stretch/>
        </p:blipFill>
        <p:spPr>
          <a:xfrm>
            <a:off x="8364538" y="5059223"/>
            <a:ext cx="2991177" cy="9283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3502177-11DA-EF10-273F-1EA96A79507D}"/>
              </a:ext>
            </a:extLst>
          </p:cNvPr>
          <p:cNvSpPr txBox="1"/>
          <p:nvPr/>
        </p:nvSpPr>
        <p:spPr>
          <a:xfrm>
            <a:off x="1075351" y="6099858"/>
            <a:ext cx="249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lang="zh-CN" altLang="en-US" sz="18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增加</a:t>
            </a:r>
            <a:r>
              <a:rPr lang="zh-CN" altLang="zh-CN" sz="18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径向切削深度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3A4868-9939-B65E-A979-600978F5EB87}"/>
              </a:ext>
            </a:extLst>
          </p:cNvPr>
          <p:cNvSpPr txBox="1"/>
          <p:nvPr/>
        </p:nvSpPr>
        <p:spPr>
          <a:xfrm>
            <a:off x="5078669" y="6099858"/>
            <a:ext cx="2436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b.</a:t>
            </a:r>
            <a:r>
              <a:rPr lang="zh-CN" altLang="en-US" sz="18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增加</a:t>
            </a:r>
            <a:r>
              <a:rPr lang="zh-CN" altLang="en-US" spc="75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轴</a:t>
            </a:r>
            <a:r>
              <a:rPr lang="zh-CN" altLang="zh-CN" sz="18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向切削深度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4C36C9-5524-47E1-0B2B-64B9B2CA7325}"/>
              </a:ext>
            </a:extLst>
          </p:cNvPr>
          <p:cNvSpPr txBox="1"/>
          <p:nvPr/>
        </p:nvSpPr>
        <p:spPr>
          <a:xfrm>
            <a:off x="9248028" y="6102673"/>
            <a:ext cx="210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c.</a:t>
            </a:r>
            <a:r>
              <a:rPr lang="zh-CN" altLang="en-US" sz="1800" spc="75" dirty="0">
                <a:solidFill>
                  <a:srgbClr val="00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内壁铣削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86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实验验证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CA49887-0C28-0F78-FD41-F02D7C51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9" y="1164702"/>
            <a:ext cx="4876800" cy="4343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62DF74-E583-913C-EA91-123BE3B0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611" y="1156453"/>
            <a:ext cx="5072304" cy="435164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26DAFC4-5184-0273-A429-E9F6A4F4CAD6}"/>
              </a:ext>
            </a:extLst>
          </p:cNvPr>
          <p:cNvSpPr/>
          <p:nvPr/>
        </p:nvSpPr>
        <p:spPr>
          <a:xfrm>
            <a:off x="1606311" y="5515570"/>
            <a:ext cx="9398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i="0" dirty="0">
                <a:solidFill>
                  <a:srgbClr val="040C28"/>
                </a:solidFill>
                <a:effectLst/>
                <a:latin typeface="Google Sans"/>
              </a:rPr>
              <a:t>Fast Fourier Transform</a:t>
            </a:r>
            <a:r>
              <a:rPr lang="zh-CN" altLang="en-US" sz="5400" b="0" i="0" dirty="0">
                <a:solidFill>
                  <a:srgbClr val="040C28"/>
                </a:solidFill>
                <a:effectLst/>
                <a:latin typeface="Google Sans"/>
              </a:rPr>
              <a:t>（</a:t>
            </a:r>
            <a:r>
              <a:rPr lang="en-US" altLang="zh-CN" sz="5400" b="0" i="0" dirty="0">
                <a:solidFill>
                  <a:srgbClr val="040C28"/>
                </a:solidFill>
                <a:effectLst/>
                <a:latin typeface="Google Sans"/>
              </a:rPr>
              <a:t>FFT</a:t>
            </a:r>
            <a:r>
              <a:rPr lang="zh-CN" altLang="en-US" sz="5400" b="0" i="0" dirty="0">
                <a:solidFill>
                  <a:srgbClr val="040C28"/>
                </a:solidFill>
                <a:effectLst/>
                <a:latin typeface="Google Sans"/>
              </a:rPr>
              <a:t>）</a:t>
            </a:r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52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4316</TotalTime>
  <Words>693</Words>
  <Application>Microsoft Office PowerPoint</Application>
  <PresentationFormat>宽屏</PresentationFormat>
  <Paragraphs>102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Bahnschrift SemiLight Condensed</vt:lpstr>
      <vt:lpstr>宋体</vt:lpstr>
      <vt:lpstr>Consolas</vt:lpstr>
      <vt:lpstr>方正细金陵简体</vt:lpstr>
      <vt:lpstr>Segoe UI Light</vt:lpstr>
      <vt:lpstr>等线</vt:lpstr>
      <vt:lpstr>Bahnschrift Light SemiCondensed</vt:lpstr>
      <vt:lpstr>Century Gothic</vt:lpstr>
      <vt:lpstr>方正粗金陵简体</vt:lpstr>
      <vt:lpstr>Wingdings</vt:lpstr>
      <vt:lpstr>Arial</vt:lpstr>
      <vt:lpstr>微软雅黑</vt:lpstr>
      <vt:lpstr>Calibri</vt:lpstr>
      <vt:lpstr>三极拙楷简体</vt:lpstr>
      <vt:lpstr>Bahnschrift SemiLight SemiConde</vt:lpstr>
      <vt:lpstr>Segoe UI</vt:lpstr>
      <vt:lpstr>Google Sans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Racheus zhao</cp:lastModifiedBy>
  <cp:revision>121</cp:revision>
  <dcterms:created xsi:type="dcterms:W3CDTF">2019-01-23T14:14:04Z</dcterms:created>
  <dcterms:modified xsi:type="dcterms:W3CDTF">2023-04-24T14:36:33Z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